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77" r:id="rId2"/>
    <p:sldId id="256" r:id="rId3"/>
    <p:sldId id="257" r:id="rId4"/>
    <p:sldId id="258" r:id="rId5"/>
    <p:sldId id="259" r:id="rId6"/>
    <p:sldId id="260" r:id="rId7"/>
    <p:sldId id="261" r:id="rId8"/>
    <p:sldId id="263" r:id="rId9"/>
    <p:sldId id="264" r:id="rId10"/>
    <p:sldId id="265" r:id="rId11"/>
    <p:sldId id="266" r:id="rId12"/>
    <p:sldId id="267" r:id="rId13"/>
    <p:sldId id="268" r:id="rId14"/>
    <p:sldId id="278" r:id="rId15"/>
    <p:sldId id="269" r:id="rId16"/>
    <p:sldId id="279" r:id="rId17"/>
    <p:sldId id="270" r:id="rId18"/>
    <p:sldId id="271" r:id="rId19"/>
    <p:sldId id="272" r:id="rId20"/>
    <p:sldId id="273" r:id="rId21"/>
    <p:sldId id="274" r:id="rId22"/>
    <p:sldId id="280"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4" autoAdjust="0"/>
    <p:restoredTop sz="94660"/>
  </p:normalViewPr>
  <p:slideViewPr>
    <p:cSldViewPr snapToGrid="0">
      <p:cViewPr varScale="1">
        <p:scale>
          <a:sx n="86" d="100"/>
          <a:sy n="86" d="100"/>
        </p:scale>
        <p:origin x="1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E63FCF6-5622-4218-8A5A-C9131EBA0B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9B1964-7603-473C-8E74-6F7AD2068B71}">
      <dgm:prSet/>
      <dgm:spPr/>
      <dgm:t>
        <a:bodyPr/>
        <a:lstStyle/>
        <a:p>
          <a:r>
            <a:rPr lang="en-US" b="1"/>
            <a:t>The Christian's warfare is in the mind and heart where they seek to bring every thought to the obedience of Christ.</a:t>
          </a:r>
          <a:r>
            <a:rPr lang="en-US"/>
            <a:t>  </a:t>
          </a:r>
        </a:p>
      </dgm:t>
    </dgm:pt>
    <dgm:pt modelId="{0498834C-9220-4C8B-8FCE-AC5B55D78F7B}" type="parTrans" cxnId="{2671F0A8-6383-4419-90AF-AFE0333EF5C8}">
      <dgm:prSet/>
      <dgm:spPr/>
      <dgm:t>
        <a:bodyPr/>
        <a:lstStyle/>
        <a:p>
          <a:endParaRPr lang="en-US"/>
        </a:p>
      </dgm:t>
    </dgm:pt>
    <dgm:pt modelId="{62750474-833F-4E96-818B-C43646A59F13}" type="sibTrans" cxnId="{2671F0A8-6383-4419-90AF-AFE0333EF5C8}">
      <dgm:prSet/>
      <dgm:spPr/>
      <dgm:t>
        <a:bodyPr/>
        <a:lstStyle/>
        <a:p>
          <a:endParaRPr lang="en-US"/>
        </a:p>
      </dgm:t>
    </dgm:pt>
    <dgm:pt modelId="{56D47321-0B89-49AC-8161-066530C421B7}">
      <dgm:prSet/>
      <dgm:spPr/>
      <dgm:t>
        <a:bodyPr/>
        <a:lstStyle/>
        <a:p>
          <a:r>
            <a:rPr lang="en-US"/>
            <a:t>These weapons are not fleshly but are powerful through God.  </a:t>
          </a:r>
        </a:p>
      </dgm:t>
    </dgm:pt>
    <dgm:pt modelId="{B5105C33-72FD-416B-83CF-7F40B413EB6F}" type="parTrans" cxnId="{0A61E2C4-4561-4BDE-B536-082CD2D9756A}">
      <dgm:prSet/>
      <dgm:spPr/>
      <dgm:t>
        <a:bodyPr/>
        <a:lstStyle/>
        <a:p>
          <a:endParaRPr lang="en-US"/>
        </a:p>
      </dgm:t>
    </dgm:pt>
    <dgm:pt modelId="{7FCA1220-B2E1-4F73-8713-5D9280E16E91}" type="sibTrans" cxnId="{0A61E2C4-4561-4BDE-B536-082CD2D9756A}">
      <dgm:prSet/>
      <dgm:spPr/>
      <dgm:t>
        <a:bodyPr/>
        <a:lstStyle/>
        <a:p>
          <a:endParaRPr lang="en-US"/>
        </a:p>
      </dgm:t>
    </dgm:pt>
    <dgm:pt modelId="{76393BEB-14B6-4747-A140-FFBA646F1478}">
      <dgm:prSet/>
      <dgm:spPr/>
      <dgm:t>
        <a:bodyPr/>
        <a:lstStyle/>
        <a:p>
          <a:r>
            <a:rPr lang="en-US"/>
            <a:t>Christians walk in the world like all other humans, but they do not seek or war after the carnal.  Instead, they seek the eternal (2 Cor 10:3-5).  </a:t>
          </a:r>
        </a:p>
      </dgm:t>
    </dgm:pt>
    <dgm:pt modelId="{B5FEC121-10CB-462C-93BE-AFBE563F5E8A}" type="parTrans" cxnId="{16F84ABE-B7E1-425F-BFF4-33A77E2709C1}">
      <dgm:prSet/>
      <dgm:spPr/>
      <dgm:t>
        <a:bodyPr/>
        <a:lstStyle/>
        <a:p>
          <a:endParaRPr lang="en-US"/>
        </a:p>
      </dgm:t>
    </dgm:pt>
    <dgm:pt modelId="{420A7342-6BA3-41EA-84EF-8279C9E74E2B}" type="sibTrans" cxnId="{16F84ABE-B7E1-425F-BFF4-33A77E2709C1}">
      <dgm:prSet/>
      <dgm:spPr/>
      <dgm:t>
        <a:bodyPr/>
        <a:lstStyle/>
        <a:p>
          <a:endParaRPr lang="en-US"/>
        </a:p>
      </dgm:t>
    </dgm:pt>
    <dgm:pt modelId="{145CE85F-A58F-4330-BA8C-19BB4957C040}">
      <dgm:prSet/>
      <dgm:spPr/>
      <dgm:t>
        <a:bodyPr/>
        <a:lstStyle/>
        <a:p>
          <a:r>
            <a:rPr lang="en-US"/>
            <a:t>God has provided truth and instruction in righteousness.  </a:t>
          </a:r>
        </a:p>
      </dgm:t>
    </dgm:pt>
    <dgm:pt modelId="{301B5C10-2B36-41B1-8C24-EC7F4D3D63B6}" type="parTrans" cxnId="{6E5E80B4-EC7C-4B24-AD0B-9BB8914A19AE}">
      <dgm:prSet/>
      <dgm:spPr/>
      <dgm:t>
        <a:bodyPr/>
        <a:lstStyle/>
        <a:p>
          <a:endParaRPr lang="en-US"/>
        </a:p>
      </dgm:t>
    </dgm:pt>
    <dgm:pt modelId="{CD1D7AFE-8B19-47BC-A950-EE8BE9241ABB}" type="sibTrans" cxnId="{6E5E80B4-EC7C-4B24-AD0B-9BB8914A19AE}">
      <dgm:prSet/>
      <dgm:spPr/>
      <dgm:t>
        <a:bodyPr/>
        <a:lstStyle/>
        <a:p>
          <a:endParaRPr lang="en-US"/>
        </a:p>
      </dgm:t>
    </dgm:pt>
    <dgm:pt modelId="{FA9714CA-DFB5-4089-A214-D9237476E49B}">
      <dgm:prSet/>
      <dgm:spPr/>
      <dgm:t>
        <a:bodyPr/>
        <a:lstStyle/>
        <a:p>
          <a:r>
            <a:rPr lang="en-US"/>
            <a:t>He has provided the gospel, what one needs to grow their faith, salvation, and His word.  </a:t>
          </a:r>
        </a:p>
      </dgm:t>
    </dgm:pt>
    <dgm:pt modelId="{C2E513E8-BAC9-4A3E-BFB6-9EF200069BE7}" type="parTrans" cxnId="{84FEB4E3-DBC8-4972-8247-7EDD5913A7C5}">
      <dgm:prSet/>
      <dgm:spPr/>
      <dgm:t>
        <a:bodyPr/>
        <a:lstStyle/>
        <a:p>
          <a:endParaRPr lang="en-US"/>
        </a:p>
      </dgm:t>
    </dgm:pt>
    <dgm:pt modelId="{03299CEA-5EC9-44EF-A2BC-6E3BB8633286}" type="sibTrans" cxnId="{84FEB4E3-DBC8-4972-8247-7EDD5913A7C5}">
      <dgm:prSet/>
      <dgm:spPr/>
      <dgm:t>
        <a:bodyPr/>
        <a:lstStyle/>
        <a:p>
          <a:endParaRPr lang="en-US"/>
        </a:p>
      </dgm:t>
    </dgm:pt>
    <dgm:pt modelId="{82341C81-5F23-42E4-B18B-481EC2F49E95}">
      <dgm:prSet/>
      <dgm:spPr/>
      <dgm:t>
        <a:bodyPr/>
        <a:lstStyle/>
        <a:p>
          <a:r>
            <a:rPr lang="en-US" dirty="0"/>
            <a:t>Christians must exercise putting on the whole armor of “light” with prayer and perseverance as they wrestle against Satan (Eph 6:11-18)</a:t>
          </a:r>
        </a:p>
      </dgm:t>
    </dgm:pt>
    <dgm:pt modelId="{712F82EF-5AEE-4DAB-A27D-C687205EF157}" type="parTrans" cxnId="{851B3ADE-0327-4E1F-A24D-D30C0906B34B}">
      <dgm:prSet/>
      <dgm:spPr/>
      <dgm:t>
        <a:bodyPr/>
        <a:lstStyle/>
        <a:p>
          <a:endParaRPr lang="en-US"/>
        </a:p>
      </dgm:t>
    </dgm:pt>
    <dgm:pt modelId="{EA96E2EE-A912-4A0A-9F35-7A8536366F51}" type="sibTrans" cxnId="{851B3ADE-0327-4E1F-A24D-D30C0906B34B}">
      <dgm:prSet/>
      <dgm:spPr/>
      <dgm:t>
        <a:bodyPr/>
        <a:lstStyle/>
        <a:p>
          <a:endParaRPr lang="en-US"/>
        </a:p>
      </dgm:t>
    </dgm:pt>
    <dgm:pt modelId="{051C42AC-028D-4086-9275-D4F10B09D373}" type="pres">
      <dgm:prSet presAssocID="{FE63FCF6-5622-4218-8A5A-C9131EBA0B81}" presName="root" presStyleCnt="0">
        <dgm:presLayoutVars>
          <dgm:dir/>
          <dgm:resizeHandles val="exact"/>
        </dgm:presLayoutVars>
      </dgm:prSet>
      <dgm:spPr/>
    </dgm:pt>
    <dgm:pt modelId="{C9039766-976D-46D7-B163-C2CE86817FD3}" type="pres">
      <dgm:prSet presAssocID="{FA9B1964-7603-473C-8E74-6F7AD2068B71}" presName="compNode" presStyleCnt="0"/>
      <dgm:spPr/>
    </dgm:pt>
    <dgm:pt modelId="{42501690-1B34-4A13-AAC4-81F19E76473A}" type="pres">
      <dgm:prSet presAssocID="{FA9B1964-7603-473C-8E74-6F7AD2068B71}" presName="bgRect" presStyleLbl="bgShp" presStyleIdx="0" presStyleCnt="6"/>
      <dgm:spPr/>
    </dgm:pt>
    <dgm:pt modelId="{1F2B3BAB-79E3-47F2-8C7F-EC2E6CD9D147}" type="pres">
      <dgm:prSet presAssocID="{FA9B1964-7603-473C-8E74-6F7AD2068B7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Lock"/>
        </a:ext>
      </dgm:extLst>
    </dgm:pt>
    <dgm:pt modelId="{8C964D3F-F644-4A94-92E3-BC62CB8A7A24}" type="pres">
      <dgm:prSet presAssocID="{FA9B1964-7603-473C-8E74-6F7AD2068B71}" presName="spaceRect" presStyleCnt="0"/>
      <dgm:spPr/>
    </dgm:pt>
    <dgm:pt modelId="{29A8048D-A262-4471-A399-1CC06BAD4512}" type="pres">
      <dgm:prSet presAssocID="{FA9B1964-7603-473C-8E74-6F7AD2068B71}" presName="parTx" presStyleLbl="revTx" presStyleIdx="0" presStyleCnt="6">
        <dgm:presLayoutVars>
          <dgm:chMax val="0"/>
          <dgm:chPref val="0"/>
        </dgm:presLayoutVars>
      </dgm:prSet>
      <dgm:spPr/>
    </dgm:pt>
    <dgm:pt modelId="{E9E711D2-1E94-4B22-99BA-A8CFC61904AC}" type="pres">
      <dgm:prSet presAssocID="{62750474-833F-4E96-818B-C43646A59F13}" presName="sibTrans" presStyleCnt="0"/>
      <dgm:spPr/>
    </dgm:pt>
    <dgm:pt modelId="{E533F37E-C397-43C8-866E-49F0080CFF4E}" type="pres">
      <dgm:prSet presAssocID="{56D47321-0B89-49AC-8161-066530C421B7}" presName="compNode" presStyleCnt="0"/>
      <dgm:spPr/>
    </dgm:pt>
    <dgm:pt modelId="{26315C69-77B1-48C1-AF7D-5D02DE04E4BD}" type="pres">
      <dgm:prSet presAssocID="{56D47321-0B89-49AC-8161-066530C421B7}" presName="bgRect" presStyleLbl="bgShp" presStyleIdx="1" presStyleCnt="6"/>
      <dgm:spPr/>
    </dgm:pt>
    <dgm:pt modelId="{0440E678-8D46-4BED-8A63-EA07B2A33878}" type="pres">
      <dgm:prSet presAssocID="{56D47321-0B89-49AC-8161-066530C421B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249EBD91-9ACB-45C7-AAD4-28135A8D0D82}" type="pres">
      <dgm:prSet presAssocID="{56D47321-0B89-49AC-8161-066530C421B7}" presName="spaceRect" presStyleCnt="0"/>
      <dgm:spPr/>
    </dgm:pt>
    <dgm:pt modelId="{7A7E89B2-1959-472C-ACDE-DE544BE66CC0}" type="pres">
      <dgm:prSet presAssocID="{56D47321-0B89-49AC-8161-066530C421B7}" presName="parTx" presStyleLbl="revTx" presStyleIdx="1" presStyleCnt="6">
        <dgm:presLayoutVars>
          <dgm:chMax val="0"/>
          <dgm:chPref val="0"/>
        </dgm:presLayoutVars>
      </dgm:prSet>
      <dgm:spPr/>
    </dgm:pt>
    <dgm:pt modelId="{1413BED0-5678-4A3F-B9BD-FEC422623709}" type="pres">
      <dgm:prSet presAssocID="{7FCA1220-B2E1-4F73-8713-5D9280E16E91}" presName="sibTrans" presStyleCnt="0"/>
      <dgm:spPr/>
    </dgm:pt>
    <dgm:pt modelId="{585B5329-1818-4DC9-9380-99BD99F6659E}" type="pres">
      <dgm:prSet presAssocID="{76393BEB-14B6-4747-A140-FFBA646F1478}" presName="compNode" presStyleCnt="0"/>
      <dgm:spPr/>
    </dgm:pt>
    <dgm:pt modelId="{43667F9D-E653-4E1A-A47A-CC5EF78B49A1}" type="pres">
      <dgm:prSet presAssocID="{76393BEB-14B6-4747-A140-FFBA646F1478}" presName="bgRect" presStyleLbl="bgShp" presStyleIdx="2" presStyleCnt="6"/>
      <dgm:spPr/>
    </dgm:pt>
    <dgm:pt modelId="{909CBAEE-00F0-477C-914F-2CCCF12A55DA}" type="pres">
      <dgm:prSet presAssocID="{76393BEB-14B6-4747-A140-FFBA646F147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19E540EC-87CC-44E8-9322-817458AEFBEC}" type="pres">
      <dgm:prSet presAssocID="{76393BEB-14B6-4747-A140-FFBA646F1478}" presName="spaceRect" presStyleCnt="0"/>
      <dgm:spPr/>
    </dgm:pt>
    <dgm:pt modelId="{FB165187-F6B2-493A-B2C2-D3AACB3ED991}" type="pres">
      <dgm:prSet presAssocID="{76393BEB-14B6-4747-A140-FFBA646F1478}" presName="parTx" presStyleLbl="revTx" presStyleIdx="2" presStyleCnt="6">
        <dgm:presLayoutVars>
          <dgm:chMax val="0"/>
          <dgm:chPref val="0"/>
        </dgm:presLayoutVars>
      </dgm:prSet>
      <dgm:spPr/>
    </dgm:pt>
    <dgm:pt modelId="{89387C6B-F81D-4E8D-B4FD-5E1039BD23AD}" type="pres">
      <dgm:prSet presAssocID="{420A7342-6BA3-41EA-84EF-8279C9E74E2B}" presName="sibTrans" presStyleCnt="0"/>
      <dgm:spPr/>
    </dgm:pt>
    <dgm:pt modelId="{4219A712-DD7F-49DE-ADD4-071956786903}" type="pres">
      <dgm:prSet presAssocID="{145CE85F-A58F-4330-BA8C-19BB4957C040}" presName="compNode" presStyleCnt="0"/>
      <dgm:spPr/>
    </dgm:pt>
    <dgm:pt modelId="{EECAE6C4-D6EE-4E99-B2F9-281B36621373}" type="pres">
      <dgm:prSet presAssocID="{145CE85F-A58F-4330-BA8C-19BB4957C040}" presName="bgRect" presStyleLbl="bgShp" presStyleIdx="3" presStyleCnt="6"/>
      <dgm:spPr/>
    </dgm:pt>
    <dgm:pt modelId="{F5D5609B-47D3-4947-9518-BF4CBE027F49}" type="pres">
      <dgm:prSet presAssocID="{145CE85F-A58F-4330-BA8C-19BB4957C04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B1B643CD-3429-4269-B400-FD9FF8A023FD}" type="pres">
      <dgm:prSet presAssocID="{145CE85F-A58F-4330-BA8C-19BB4957C040}" presName="spaceRect" presStyleCnt="0"/>
      <dgm:spPr/>
    </dgm:pt>
    <dgm:pt modelId="{06791CCE-F3FD-4327-934D-2BA4F96C4857}" type="pres">
      <dgm:prSet presAssocID="{145CE85F-A58F-4330-BA8C-19BB4957C040}" presName="parTx" presStyleLbl="revTx" presStyleIdx="3" presStyleCnt="6">
        <dgm:presLayoutVars>
          <dgm:chMax val="0"/>
          <dgm:chPref val="0"/>
        </dgm:presLayoutVars>
      </dgm:prSet>
      <dgm:spPr/>
    </dgm:pt>
    <dgm:pt modelId="{7F62F5D7-7CD3-474E-BC95-DACCABC2845B}" type="pres">
      <dgm:prSet presAssocID="{CD1D7AFE-8B19-47BC-A950-EE8BE9241ABB}" presName="sibTrans" presStyleCnt="0"/>
      <dgm:spPr/>
    </dgm:pt>
    <dgm:pt modelId="{04F08C7D-0BD0-4C57-98D4-0F5E7FCBA88B}" type="pres">
      <dgm:prSet presAssocID="{FA9714CA-DFB5-4089-A214-D9237476E49B}" presName="compNode" presStyleCnt="0"/>
      <dgm:spPr/>
    </dgm:pt>
    <dgm:pt modelId="{1AE1A9AC-70CF-42EF-82AA-07C0B81E93F1}" type="pres">
      <dgm:prSet presAssocID="{FA9714CA-DFB5-4089-A214-D9237476E49B}" presName="bgRect" presStyleLbl="bgShp" presStyleIdx="4" presStyleCnt="6"/>
      <dgm:spPr/>
    </dgm:pt>
    <dgm:pt modelId="{BAAE7C19-1BA3-4CE0-A4C2-DF9051E505D0}" type="pres">
      <dgm:prSet presAssocID="{FA9714CA-DFB5-4089-A214-D9237476E49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ss clef"/>
        </a:ext>
      </dgm:extLst>
    </dgm:pt>
    <dgm:pt modelId="{812C5259-5485-467F-8A21-33B2CBB589E4}" type="pres">
      <dgm:prSet presAssocID="{FA9714CA-DFB5-4089-A214-D9237476E49B}" presName="spaceRect" presStyleCnt="0"/>
      <dgm:spPr/>
    </dgm:pt>
    <dgm:pt modelId="{E8244697-9805-47CD-B03E-A655D7440D4C}" type="pres">
      <dgm:prSet presAssocID="{FA9714CA-DFB5-4089-A214-D9237476E49B}" presName="parTx" presStyleLbl="revTx" presStyleIdx="4" presStyleCnt="6">
        <dgm:presLayoutVars>
          <dgm:chMax val="0"/>
          <dgm:chPref val="0"/>
        </dgm:presLayoutVars>
      </dgm:prSet>
      <dgm:spPr/>
    </dgm:pt>
    <dgm:pt modelId="{A761D73B-9A29-4CB4-B85B-A3D8D1C4D24E}" type="pres">
      <dgm:prSet presAssocID="{03299CEA-5EC9-44EF-A2BC-6E3BB8633286}" presName="sibTrans" presStyleCnt="0"/>
      <dgm:spPr/>
    </dgm:pt>
    <dgm:pt modelId="{BF3CAC87-FD36-4227-956F-B26CEC5ECA33}" type="pres">
      <dgm:prSet presAssocID="{82341C81-5F23-42E4-B18B-481EC2F49E95}" presName="compNode" presStyleCnt="0"/>
      <dgm:spPr/>
    </dgm:pt>
    <dgm:pt modelId="{79128989-F6CA-40AF-92F0-3BF92E725FF4}" type="pres">
      <dgm:prSet presAssocID="{82341C81-5F23-42E4-B18B-481EC2F49E95}" presName="bgRect" presStyleLbl="bgShp" presStyleIdx="5" presStyleCnt="6"/>
      <dgm:spPr/>
    </dgm:pt>
    <dgm:pt modelId="{3AFAEC79-FCA3-479E-8F89-89D3E48BD19C}" type="pres">
      <dgm:prSet presAssocID="{82341C81-5F23-42E4-B18B-481EC2F49E9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2AA545D3-F4C5-486E-8D18-F6567EE730C8}" type="pres">
      <dgm:prSet presAssocID="{82341C81-5F23-42E4-B18B-481EC2F49E95}" presName="spaceRect" presStyleCnt="0"/>
      <dgm:spPr/>
    </dgm:pt>
    <dgm:pt modelId="{DF1C42C6-199B-42F3-A63D-D5CD6C64170A}" type="pres">
      <dgm:prSet presAssocID="{82341C81-5F23-42E4-B18B-481EC2F49E95}" presName="parTx" presStyleLbl="revTx" presStyleIdx="5" presStyleCnt="6">
        <dgm:presLayoutVars>
          <dgm:chMax val="0"/>
          <dgm:chPref val="0"/>
        </dgm:presLayoutVars>
      </dgm:prSet>
      <dgm:spPr/>
    </dgm:pt>
  </dgm:ptLst>
  <dgm:cxnLst>
    <dgm:cxn modelId="{6ADC0C44-5F2B-401C-B951-A08956F5ACC5}" type="presOf" srcId="{FA9714CA-DFB5-4089-A214-D9237476E49B}" destId="{E8244697-9805-47CD-B03E-A655D7440D4C}" srcOrd="0" destOrd="0" presId="urn:microsoft.com/office/officeart/2018/2/layout/IconVerticalSolidList"/>
    <dgm:cxn modelId="{2BC1B474-771A-456D-A250-D6C2BB22A3A2}" type="presOf" srcId="{145CE85F-A58F-4330-BA8C-19BB4957C040}" destId="{06791CCE-F3FD-4327-934D-2BA4F96C4857}" srcOrd="0" destOrd="0" presId="urn:microsoft.com/office/officeart/2018/2/layout/IconVerticalSolidList"/>
    <dgm:cxn modelId="{4958DA59-585A-481C-9EFB-80A05380C1EF}" type="presOf" srcId="{76393BEB-14B6-4747-A140-FFBA646F1478}" destId="{FB165187-F6B2-493A-B2C2-D3AACB3ED991}" srcOrd="0" destOrd="0" presId="urn:microsoft.com/office/officeart/2018/2/layout/IconVerticalSolidList"/>
    <dgm:cxn modelId="{E94AB78A-6537-49AD-B8E9-971C95448C69}" type="presOf" srcId="{FE63FCF6-5622-4218-8A5A-C9131EBA0B81}" destId="{051C42AC-028D-4086-9275-D4F10B09D373}" srcOrd="0" destOrd="0" presId="urn:microsoft.com/office/officeart/2018/2/layout/IconVerticalSolidList"/>
    <dgm:cxn modelId="{BB6A388C-771C-49C9-A58C-21D067D91089}" type="presOf" srcId="{82341C81-5F23-42E4-B18B-481EC2F49E95}" destId="{DF1C42C6-199B-42F3-A63D-D5CD6C64170A}" srcOrd="0" destOrd="0" presId="urn:microsoft.com/office/officeart/2018/2/layout/IconVerticalSolidList"/>
    <dgm:cxn modelId="{2671F0A8-6383-4419-90AF-AFE0333EF5C8}" srcId="{FE63FCF6-5622-4218-8A5A-C9131EBA0B81}" destId="{FA9B1964-7603-473C-8E74-6F7AD2068B71}" srcOrd="0" destOrd="0" parTransId="{0498834C-9220-4C8B-8FCE-AC5B55D78F7B}" sibTransId="{62750474-833F-4E96-818B-C43646A59F13}"/>
    <dgm:cxn modelId="{6E5E80B4-EC7C-4B24-AD0B-9BB8914A19AE}" srcId="{FE63FCF6-5622-4218-8A5A-C9131EBA0B81}" destId="{145CE85F-A58F-4330-BA8C-19BB4957C040}" srcOrd="3" destOrd="0" parTransId="{301B5C10-2B36-41B1-8C24-EC7F4D3D63B6}" sibTransId="{CD1D7AFE-8B19-47BC-A950-EE8BE9241ABB}"/>
    <dgm:cxn modelId="{16F84ABE-B7E1-425F-BFF4-33A77E2709C1}" srcId="{FE63FCF6-5622-4218-8A5A-C9131EBA0B81}" destId="{76393BEB-14B6-4747-A140-FFBA646F1478}" srcOrd="2" destOrd="0" parTransId="{B5FEC121-10CB-462C-93BE-AFBE563F5E8A}" sibTransId="{420A7342-6BA3-41EA-84EF-8279C9E74E2B}"/>
    <dgm:cxn modelId="{0A61E2C4-4561-4BDE-B536-082CD2D9756A}" srcId="{FE63FCF6-5622-4218-8A5A-C9131EBA0B81}" destId="{56D47321-0B89-49AC-8161-066530C421B7}" srcOrd="1" destOrd="0" parTransId="{B5105C33-72FD-416B-83CF-7F40B413EB6F}" sibTransId="{7FCA1220-B2E1-4F73-8713-5D9280E16E91}"/>
    <dgm:cxn modelId="{21AC19DC-9F58-4033-9651-A784E226BD19}" type="presOf" srcId="{56D47321-0B89-49AC-8161-066530C421B7}" destId="{7A7E89B2-1959-472C-ACDE-DE544BE66CC0}" srcOrd="0" destOrd="0" presId="urn:microsoft.com/office/officeart/2018/2/layout/IconVerticalSolidList"/>
    <dgm:cxn modelId="{851B3ADE-0327-4E1F-A24D-D30C0906B34B}" srcId="{FE63FCF6-5622-4218-8A5A-C9131EBA0B81}" destId="{82341C81-5F23-42E4-B18B-481EC2F49E95}" srcOrd="5" destOrd="0" parTransId="{712F82EF-5AEE-4DAB-A27D-C687205EF157}" sibTransId="{EA96E2EE-A912-4A0A-9F35-7A8536366F51}"/>
    <dgm:cxn modelId="{84FEB4E3-DBC8-4972-8247-7EDD5913A7C5}" srcId="{FE63FCF6-5622-4218-8A5A-C9131EBA0B81}" destId="{FA9714CA-DFB5-4089-A214-D9237476E49B}" srcOrd="4" destOrd="0" parTransId="{C2E513E8-BAC9-4A3E-BFB6-9EF200069BE7}" sibTransId="{03299CEA-5EC9-44EF-A2BC-6E3BB8633286}"/>
    <dgm:cxn modelId="{26C09BF8-5F77-455D-B142-A2767906FB82}" type="presOf" srcId="{FA9B1964-7603-473C-8E74-6F7AD2068B71}" destId="{29A8048D-A262-4471-A399-1CC06BAD4512}" srcOrd="0" destOrd="0" presId="urn:microsoft.com/office/officeart/2018/2/layout/IconVerticalSolidList"/>
    <dgm:cxn modelId="{6D3EB740-AB35-487D-B564-14C412F080F5}" type="presParOf" srcId="{051C42AC-028D-4086-9275-D4F10B09D373}" destId="{C9039766-976D-46D7-B163-C2CE86817FD3}" srcOrd="0" destOrd="0" presId="urn:microsoft.com/office/officeart/2018/2/layout/IconVerticalSolidList"/>
    <dgm:cxn modelId="{89B885DA-AC54-4486-985F-239F5D114924}" type="presParOf" srcId="{C9039766-976D-46D7-B163-C2CE86817FD3}" destId="{42501690-1B34-4A13-AAC4-81F19E76473A}" srcOrd="0" destOrd="0" presId="urn:microsoft.com/office/officeart/2018/2/layout/IconVerticalSolidList"/>
    <dgm:cxn modelId="{10411C2F-9F07-405D-8576-3A3C2DA2C20F}" type="presParOf" srcId="{C9039766-976D-46D7-B163-C2CE86817FD3}" destId="{1F2B3BAB-79E3-47F2-8C7F-EC2E6CD9D147}" srcOrd="1" destOrd="0" presId="urn:microsoft.com/office/officeart/2018/2/layout/IconVerticalSolidList"/>
    <dgm:cxn modelId="{02ADFFD7-FB4C-4827-A24B-6BE2289E91DA}" type="presParOf" srcId="{C9039766-976D-46D7-B163-C2CE86817FD3}" destId="{8C964D3F-F644-4A94-92E3-BC62CB8A7A24}" srcOrd="2" destOrd="0" presId="urn:microsoft.com/office/officeart/2018/2/layout/IconVerticalSolidList"/>
    <dgm:cxn modelId="{B9D90DF6-5524-4881-91EF-3E4B945474AA}" type="presParOf" srcId="{C9039766-976D-46D7-B163-C2CE86817FD3}" destId="{29A8048D-A262-4471-A399-1CC06BAD4512}" srcOrd="3" destOrd="0" presId="urn:microsoft.com/office/officeart/2018/2/layout/IconVerticalSolidList"/>
    <dgm:cxn modelId="{53DA3C8B-A12D-490D-BBD6-95B26324030A}" type="presParOf" srcId="{051C42AC-028D-4086-9275-D4F10B09D373}" destId="{E9E711D2-1E94-4B22-99BA-A8CFC61904AC}" srcOrd="1" destOrd="0" presId="urn:microsoft.com/office/officeart/2018/2/layout/IconVerticalSolidList"/>
    <dgm:cxn modelId="{F1522FDE-96AE-4DD6-A86B-262E1BA591B6}" type="presParOf" srcId="{051C42AC-028D-4086-9275-D4F10B09D373}" destId="{E533F37E-C397-43C8-866E-49F0080CFF4E}" srcOrd="2" destOrd="0" presId="urn:microsoft.com/office/officeart/2018/2/layout/IconVerticalSolidList"/>
    <dgm:cxn modelId="{321E78A9-E946-44DB-B140-CBA8B4178CE5}" type="presParOf" srcId="{E533F37E-C397-43C8-866E-49F0080CFF4E}" destId="{26315C69-77B1-48C1-AF7D-5D02DE04E4BD}" srcOrd="0" destOrd="0" presId="urn:microsoft.com/office/officeart/2018/2/layout/IconVerticalSolidList"/>
    <dgm:cxn modelId="{BE724E5E-AE88-441B-8556-62E4FB1F59BB}" type="presParOf" srcId="{E533F37E-C397-43C8-866E-49F0080CFF4E}" destId="{0440E678-8D46-4BED-8A63-EA07B2A33878}" srcOrd="1" destOrd="0" presId="urn:microsoft.com/office/officeart/2018/2/layout/IconVerticalSolidList"/>
    <dgm:cxn modelId="{100FE0C0-9F94-408E-AFDE-51F64FFE351B}" type="presParOf" srcId="{E533F37E-C397-43C8-866E-49F0080CFF4E}" destId="{249EBD91-9ACB-45C7-AAD4-28135A8D0D82}" srcOrd="2" destOrd="0" presId="urn:microsoft.com/office/officeart/2018/2/layout/IconVerticalSolidList"/>
    <dgm:cxn modelId="{4DFE0663-28E0-4AC1-9452-499355F6E3D3}" type="presParOf" srcId="{E533F37E-C397-43C8-866E-49F0080CFF4E}" destId="{7A7E89B2-1959-472C-ACDE-DE544BE66CC0}" srcOrd="3" destOrd="0" presId="urn:microsoft.com/office/officeart/2018/2/layout/IconVerticalSolidList"/>
    <dgm:cxn modelId="{A063903F-0481-4DD4-AB7E-D3E50C1E040D}" type="presParOf" srcId="{051C42AC-028D-4086-9275-D4F10B09D373}" destId="{1413BED0-5678-4A3F-B9BD-FEC422623709}" srcOrd="3" destOrd="0" presId="urn:microsoft.com/office/officeart/2018/2/layout/IconVerticalSolidList"/>
    <dgm:cxn modelId="{C63875DB-57C9-4F40-BF3D-27418D9C7771}" type="presParOf" srcId="{051C42AC-028D-4086-9275-D4F10B09D373}" destId="{585B5329-1818-4DC9-9380-99BD99F6659E}" srcOrd="4" destOrd="0" presId="urn:microsoft.com/office/officeart/2018/2/layout/IconVerticalSolidList"/>
    <dgm:cxn modelId="{19EBF27B-961C-4B87-859C-B86E6ACC9A2A}" type="presParOf" srcId="{585B5329-1818-4DC9-9380-99BD99F6659E}" destId="{43667F9D-E653-4E1A-A47A-CC5EF78B49A1}" srcOrd="0" destOrd="0" presId="urn:microsoft.com/office/officeart/2018/2/layout/IconVerticalSolidList"/>
    <dgm:cxn modelId="{03795DBB-941B-453B-98E4-F8B5BE52A3F8}" type="presParOf" srcId="{585B5329-1818-4DC9-9380-99BD99F6659E}" destId="{909CBAEE-00F0-477C-914F-2CCCF12A55DA}" srcOrd="1" destOrd="0" presId="urn:microsoft.com/office/officeart/2018/2/layout/IconVerticalSolidList"/>
    <dgm:cxn modelId="{5863675F-879E-4C48-9B53-7E4A954619AD}" type="presParOf" srcId="{585B5329-1818-4DC9-9380-99BD99F6659E}" destId="{19E540EC-87CC-44E8-9322-817458AEFBEC}" srcOrd="2" destOrd="0" presId="urn:microsoft.com/office/officeart/2018/2/layout/IconVerticalSolidList"/>
    <dgm:cxn modelId="{0B5733B6-1BAA-45A5-961E-BED3128BA0D3}" type="presParOf" srcId="{585B5329-1818-4DC9-9380-99BD99F6659E}" destId="{FB165187-F6B2-493A-B2C2-D3AACB3ED991}" srcOrd="3" destOrd="0" presId="urn:microsoft.com/office/officeart/2018/2/layout/IconVerticalSolidList"/>
    <dgm:cxn modelId="{C9278CC9-5DD8-471B-9EF3-279777EDD634}" type="presParOf" srcId="{051C42AC-028D-4086-9275-D4F10B09D373}" destId="{89387C6B-F81D-4E8D-B4FD-5E1039BD23AD}" srcOrd="5" destOrd="0" presId="urn:microsoft.com/office/officeart/2018/2/layout/IconVerticalSolidList"/>
    <dgm:cxn modelId="{B510E237-738A-4567-86B5-B3719D2102EF}" type="presParOf" srcId="{051C42AC-028D-4086-9275-D4F10B09D373}" destId="{4219A712-DD7F-49DE-ADD4-071956786903}" srcOrd="6" destOrd="0" presId="urn:microsoft.com/office/officeart/2018/2/layout/IconVerticalSolidList"/>
    <dgm:cxn modelId="{F43B96E8-3B4B-434C-8A30-ECCE5EB3C712}" type="presParOf" srcId="{4219A712-DD7F-49DE-ADD4-071956786903}" destId="{EECAE6C4-D6EE-4E99-B2F9-281B36621373}" srcOrd="0" destOrd="0" presId="urn:microsoft.com/office/officeart/2018/2/layout/IconVerticalSolidList"/>
    <dgm:cxn modelId="{CEE0AAD7-2545-4539-AF6C-EA26B1E09A9F}" type="presParOf" srcId="{4219A712-DD7F-49DE-ADD4-071956786903}" destId="{F5D5609B-47D3-4947-9518-BF4CBE027F49}" srcOrd="1" destOrd="0" presId="urn:microsoft.com/office/officeart/2018/2/layout/IconVerticalSolidList"/>
    <dgm:cxn modelId="{693B4207-F613-4B02-B56E-6D095C051FDD}" type="presParOf" srcId="{4219A712-DD7F-49DE-ADD4-071956786903}" destId="{B1B643CD-3429-4269-B400-FD9FF8A023FD}" srcOrd="2" destOrd="0" presId="urn:microsoft.com/office/officeart/2018/2/layout/IconVerticalSolidList"/>
    <dgm:cxn modelId="{C7AEF95F-14B5-41D0-8DBD-4C9284154282}" type="presParOf" srcId="{4219A712-DD7F-49DE-ADD4-071956786903}" destId="{06791CCE-F3FD-4327-934D-2BA4F96C4857}" srcOrd="3" destOrd="0" presId="urn:microsoft.com/office/officeart/2018/2/layout/IconVerticalSolidList"/>
    <dgm:cxn modelId="{D84CF4D8-1A4A-4A87-89F1-5A5BB1CA292F}" type="presParOf" srcId="{051C42AC-028D-4086-9275-D4F10B09D373}" destId="{7F62F5D7-7CD3-474E-BC95-DACCABC2845B}" srcOrd="7" destOrd="0" presId="urn:microsoft.com/office/officeart/2018/2/layout/IconVerticalSolidList"/>
    <dgm:cxn modelId="{23A102AD-5B58-4306-BCB4-93C68F46998D}" type="presParOf" srcId="{051C42AC-028D-4086-9275-D4F10B09D373}" destId="{04F08C7D-0BD0-4C57-98D4-0F5E7FCBA88B}" srcOrd="8" destOrd="0" presId="urn:microsoft.com/office/officeart/2018/2/layout/IconVerticalSolidList"/>
    <dgm:cxn modelId="{C7F7F619-A067-4B06-92A9-332AB250743A}" type="presParOf" srcId="{04F08C7D-0BD0-4C57-98D4-0F5E7FCBA88B}" destId="{1AE1A9AC-70CF-42EF-82AA-07C0B81E93F1}" srcOrd="0" destOrd="0" presId="urn:microsoft.com/office/officeart/2018/2/layout/IconVerticalSolidList"/>
    <dgm:cxn modelId="{A98FAEC4-F24B-4B33-B693-6D3317F33934}" type="presParOf" srcId="{04F08C7D-0BD0-4C57-98D4-0F5E7FCBA88B}" destId="{BAAE7C19-1BA3-4CE0-A4C2-DF9051E505D0}" srcOrd="1" destOrd="0" presId="urn:microsoft.com/office/officeart/2018/2/layout/IconVerticalSolidList"/>
    <dgm:cxn modelId="{4DC57F17-3D72-422C-A6E9-ED6E1177CBF9}" type="presParOf" srcId="{04F08C7D-0BD0-4C57-98D4-0F5E7FCBA88B}" destId="{812C5259-5485-467F-8A21-33B2CBB589E4}" srcOrd="2" destOrd="0" presId="urn:microsoft.com/office/officeart/2018/2/layout/IconVerticalSolidList"/>
    <dgm:cxn modelId="{3BEC340A-F3EF-451A-BF55-10F5FDFDFBA8}" type="presParOf" srcId="{04F08C7D-0BD0-4C57-98D4-0F5E7FCBA88B}" destId="{E8244697-9805-47CD-B03E-A655D7440D4C}" srcOrd="3" destOrd="0" presId="urn:microsoft.com/office/officeart/2018/2/layout/IconVerticalSolidList"/>
    <dgm:cxn modelId="{3F94ECF6-D48D-4931-B900-E164CBDD29F9}" type="presParOf" srcId="{051C42AC-028D-4086-9275-D4F10B09D373}" destId="{A761D73B-9A29-4CB4-B85B-A3D8D1C4D24E}" srcOrd="9" destOrd="0" presId="urn:microsoft.com/office/officeart/2018/2/layout/IconVerticalSolidList"/>
    <dgm:cxn modelId="{9569DDA4-88F5-4E3D-8DD4-279BC666D95D}" type="presParOf" srcId="{051C42AC-028D-4086-9275-D4F10B09D373}" destId="{BF3CAC87-FD36-4227-956F-B26CEC5ECA33}" srcOrd="10" destOrd="0" presId="urn:microsoft.com/office/officeart/2018/2/layout/IconVerticalSolidList"/>
    <dgm:cxn modelId="{95FA494D-1DF0-473A-B90C-FAB77EBDDAFB}" type="presParOf" srcId="{BF3CAC87-FD36-4227-956F-B26CEC5ECA33}" destId="{79128989-F6CA-40AF-92F0-3BF92E725FF4}" srcOrd="0" destOrd="0" presId="urn:microsoft.com/office/officeart/2018/2/layout/IconVerticalSolidList"/>
    <dgm:cxn modelId="{675C15D0-7407-401A-8510-99A08A8F3C3F}" type="presParOf" srcId="{BF3CAC87-FD36-4227-956F-B26CEC5ECA33}" destId="{3AFAEC79-FCA3-479E-8F89-89D3E48BD19C}" srcOrd="1" destOrd="0" presId="urn:microsoft.com/office/officeart/2018/2/layout/IconVerticalSolidList"/>
    <dgm:cxn modelId="{98EF0D27-21F2-4128-AF86-C6CD710FB44E}" type="presParOf" srcId="{BF3CAC87-FD36-4227-956F-B26CEC5ECA33}" destId="{2AA545D3-F4C5-486E-8D18-F6567EE730C8}" srcOrd="2" destOrd="0" presId="urn:microsoft.com/office/officeart/2018/2/layout/IconVerticalSolidList"/>
    <dgm:cxn modelId="{4AE73DB8-ABC8-47D3-8A22-3E6E4DB3E6C7}" type="presParOf" srcId="{BF3CAC87-FD36-4227-956F-B26CEC5ECA33}" destId="{DF1C42C6-199B-42F3-A63D-D5CD6C6417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01690-1B34-4A13-AAC4-81F19E76473A}">
      <dsp:nvSpPr>
        <dsp:cNvPr id="0" name=""/>
        <dsp:cNvSpPr/>
      </dsp:nvSpPr>
      <dsp:spPr>
        <a:xfrm>
          <a:off x="0" y="1995"/>
          <a:ext cx="8093412" cy="8501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2B3BAB-79E3-47F2-8C7F-EC2E6CD9D147}">
      <dsp:nvSpPr>
        <dsp:cNvPr id="0" name=""/>
        <dsp:cNvSpPr/>
      </dsp:nvSpPr>
      <dsp:spPr>
        <a:xfrm>
          <a:off x="257160" y="193271"/>
          <a:ext cx="467564" cy="467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A8048D-A262-4471-A399-1CC06BAD4512}">
      <dsp:nvSpPr>
        <dsp:cNvPr id="0" name=""/>
        <dsp:cNvSpPr/>
      </dsp:nvSpPr>
      <dsp:spPr>
        <a:xfrm>
          <a:off x="981884" y="1995"/>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b="1" kern="1200"/>
            <a:t>The Christian's warfare is in the mind and heart where they seek to bring every thought to the obedience of Christ.</a:t>
          </a:r>
          <a:r>
            <a:rPr lang="en-US" sz="1600" kern="1200"/>
            <a:t>  </a:t>
          </a:r>
        </a:p>
      </dsp:txBody>
      <dsp:txXfrm>
        <a:off x="981884" y="1995"/>
        <a:ext cx="7111527" cy="850116"/>
      </dsp:txXfrm>
    </dsp:sp>
    <dsp:sp modelId="{26315C69-77B1-48C1-AF7D-5D02DE04E4BD}">
      <dsp:nvSpPr>
        <dsp:cNvPr id="0" name=""/>
        <dsp:cNvSpPr/>
      </dsp:nvSpPr>
      <dsp:spPr>
        <a:xfrm>
          <a:off x="0" y="1064640"/>
          <a:ext cx="8093412" cy="8501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0E678-8D46-4BED-8A63-EA07B2A33878}">
      <dsp:nvSpPr>
        <dsp:cNvPr id="0" name=""/>
        <dsp:cNvSpPr/>
      </dsp:nvSpPr>
      <dsp:spPr>
        <a:xfrm>
          <a:off x="257160" y="1255917"/>
          <a:ext cx="467564" cy="467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7E89B2-1959-472C-ACDE-DE544BE66CC0}">
      <dsp:nvSpPr>
        <dsp:cNvPr id="0" name=""/>
        <dsp:cNvSpPr/>
      </dsp:nvSpPr>
      <dsp:spPr>
        <a:xfrm>
          <a:off x="981884" y="1064640"/>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kern="1200"/>
            <a:t>These weapons are not fleshly but are powerful through God.  </a:t>
          </a:r>
        </a:p>
      </dsp:txBody>
      <dsp:txXfrm>
        <a:off x="981884" y="1064640"/>
        <a:ext cx="7111527" cy="850116"/>
      </dsp:txXfrm>
    </dsp:sp>
    <dsp:sp modelId="{43667F9D-E653-4E1A-A47A-CC5EF78B49A1}">
      <dsp:nvSpPr>
        <dsp:cNvPr id="0" name=""/>
        <dsp:cNvSpPr/>
      </dsp:nvSpPr>
      <dsp:spPr>
        <a:xfrm>
          <a:off x="0" y="2127286"/>
          <a:ext cx="8093412" cy="8501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CBAEE-00F0-477C-914F-2CCCF12A55DA}">
      <dsp:nvSpPr>
        <dsp:cNvPr id="0" name=""/>
        <dsp:cNvSpPr/>
      </dsp:nvSpPr>
      <dsp:spPr>
        <a:xfrm>
          <a:off x="257160" y="2318562"/>
          <a:ext cx="467564" cy="467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65187-F6B2-493A-B2C2-D3AACB3ED991}">
      <dsp:nvSpPr>
        <dsp:cNvPr id="0" name=""/>
        <dsp:cNvSpPr/>
      </dsp:nvSpPr>
      <dsp:spPr>
        <a:xfrm>
          <a:off x="981884" y="2127286"/>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kern="1200"/>
            <a:t>Christians walk in the world like all other humans, but they do not seek or war after the carnal.  Instead, they seek the eternal (2 Cor 10:3-5).  </a:t>
          </a:r>
        </a:p>
      </dsp:txBody>
      <dsp:txXfrm>
        <a:off x="981884" y="2127286"/>
        <a:ext cx="7111527" cy="850116"/>
      </dsp:txXfrm>
    </dsp:sp>
    <dsp:sp modelId="{EECAE6C4-D6EE-4E99-B2F9-281B36621373}">
      <dsp:nvSpPr>
        <dsp:cNvPr id="0" name=""/>
        <dsp:cNvSpPr/>
      </dsp:nvSpPr>
      <dsp:spPr>
        <a:xfrm>
          <a:off x="0" y="3189932"/>
          <a:ext cx="8093412" cy="8501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5609B-47D3-4947-9518-BF4CBE027F49}">
      <dsp:nvSpPr>
        <dsp:cNvPr id="0" name=""/>
        <dsp:cNvSpPr/>
      </dsp:nvSpPr>
      <dsp:spPr>
        <a:xfrm>
          <a:off x="257160" y="3381208"/>
          <a:ext cx="467564" cy="467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791CCE-F3FD-4327-934D-2BA4F96C4857}">
      <dsp:nvSpPr>
        <dsp:cNvPr id="0" name=""/>
        <dsp:cNvSpPr/>
      </dsp:nvSpPr>
      <dsp:spPr>
        <a:xfrm>
          <a:off x="981884" y="3189932"/>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kern="1200"/>
            <a:t>God has provided truth and instruction in righteousness.  </a:t>
          </a:r>
        </a:p>
      </dsp:txBody>
      <dsp:txXfrm>
        <a:off x="981884" y="3189932"/>
        <a:ext cx="7111527" cy="850116"/>
      </dsp:txXfrm>
    </dsp:sp>
    <dsp:sp modelId="{1AE1A9AC-70CF-42EF-82AA-07C0B81E93F1}">
      <dsp:nvSpPr>
        <dsp:cNvPr id="0" name=""/>
        <dsp:cNvSpPr/>
      </dsp:nvSpPr>
      <dsp:spPr>
        <a:xfrm>
          <a:off x="0" y="4252578"/>
          <a:ext cx="8093412" cy="85011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E7C19-1BA3-4CE0-A4C2-DF9051E505D0}">
      <dsp:nvSpPr>
        <dsp:cNvPr id="0" name=""/>
        <dsp:cNvSpPr/>
      </dsp:nvSpPr>
      <dsp:spPr>
        <a:xfrm>
          <a:off x="257160" y="4443854"/>
          <a:ext cx="467564" cy="4675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244697-9805-47CD-B03E-A655D7440D4C}">
      <dsp:nvSpPr>
        <dsp:cNvPr id="0" name=""/>
        <dsp:cNvSpPr/>
      </dsp:nvSpPr>
      <dsp:spPr>
        <a:xfrm>
          <a:off x="981884" y="4252578"/>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kern="1200"/>
            <a:t>He has provided the gospel, what one needs to grow their faith, salvation, and His word.  </a:t>
          </a:r>
        </a:p>
      </dsp:txBody>
      <dsp:txXfrm>
        <a:off x="981884" y="4252578"/>
        <a:ext cx="7111527" cy="850116"/>
      </dsp:txXfrm>
    </dsp:sp>
    <dsp:sp modelId="{79128989-F6CA-40AF-92F0-3BF92E725FF4}">
      <dsp:nvSpPr>
        <dsp:cNvPr id="0" name=""/>
        <dsp:cNvSpPr/>
      </dsp:nvSpPr>
      <dsp:spPr>
        <a:xfrm>
          <a:off x="0" y="5315224"/>
          <a:ext cx="8093412" cy="8501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AEC79-FCA3-479E-8F89-89D3E48BD19C}">
      <dsp:nvSpPr>
        <dsp:cNvPr id="0" name=""/>
        <dsp:cNvSpPr/>
      </dsp:nvSpPr>
      <dsp:spPr>
        <a:xfrm>
          <a:off x="257160" y="5506500"/>
          <a:ext cx="467564" cy="4675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1C42C6-199B-42F3-A63D-D5CD6C64170A}">
      <dsp:nvSpPr>
        <dsp:cNvPr id="0" name=""/>
        <dsp:cNvSpPr/>
      </dsp:nvSpPr>
      <dsp:spPr>
        <a:xfrm>
          <a:off x="981884" y="5315224"/>
          <a:ext cx="7111527" cy="85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1" tIns="89971" rIns="89971" bIns="89971" numCol="1" spcCol="1270" anchor="ctr" anchorCtr="0">
          <a:noAutofit/>
        </a:bodyPr>
        <a:lstStyle/>
        <a:p>
          <a:pPr marL="0" lvl="0" indent="0" algn="l" defTabSz="711200">
            <a:lnSpc>
              <a:spcPct val="90000"/>
            </a:lnSpc>
            <a:spcBef>
              <a:spcPct val="0"/>
            </a:spcBef>
            <a:spcAft>
              <a:spcPct val="35000"/>
            </a:spcAft>
            <a:buNone/>
          </a:pPr>
          <a:r>
            <a:rPr lang="en-US" sz="1600" kern="1200" dirty="0"/>
            <a:t>Christians must exercise putting on the whole armor of “light” with prayer and perseverance as they wrestle against Satan (Eph 6:11-18)</a:t>
          </a:r>
        </a:p>
      </dsp:txBody>
      <dsp:txXfrm>
        <a:off x="981884" y="5315224"/>
        <a:ext cx="7111527" cy="8501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8/11/2019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8/11/2019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8/11/2019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8/11/2019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8/11/2019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kingjamesbibleonline.org/2-Corinthians-4-18/"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web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ingjamesbibleonline.org/Matthew-23-2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7B7B-EF3B-414A-9C2F-3295C70DDB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848202-9FC3-450C-A877-9593C9B65467}"/>
              </a:ext>
            </a:extLst>
          </p:cNvPr>
          <p:cNvSpPr>
            <a:spLocks noGrp="1"/>
          </p:cNvSpPr>
          <p:nvPr>
            <p:ph idx="1"/>
          </p:nvPr>
        </p:nvSpPr>
        <p:spPr/>
        <p:txBody>
          <a:bodyPr/>
          <a:lstStyle/>
          <a:p>
            <a:endParaRPr lang="en-US"/>
          </a:p>
        </p:txBody>
      </p:sp>
      <p:pic>
        <p:nvPicPr>
          <p:cNvPr id="4" name="Picture 9">
            <a:extLst>
              <a:ext uri="{FF2B5EF4-FFF2-40B4-BE49-F238E27FC236}">
                <a16:creationId xmlns:a16="http://schemas.microsoft.com/office/drawing/2014/main" id="{F35FB56A-DA2C-4DE5-B62B-9D5435089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automatically generated">
            <a:extLst>
              <a:ext uri="{FF2B5EF4-FFF2-40B4-BE49-F238E27FC236}">
                <a16:creationId xmlns:a16="http://schemas.microsoft.com/office/drawing/2014/main" id="{5C9494E7-1F93-4C9D-B5E3-77680CA1A2F1}"/>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4652870" y="354367"/>
            <a:ext cx="2886260" cy="22580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22599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CCE3-BB62-4549-8DA7-D9911577F7F9}"/>
              </a:ext>
            </a:extLst>
          </p:cNvPr>
          <p:cNvSpPr>
            <a:spLocks noGrp="1"/>
          </p:cNvSpPr>
          <p:nvPr>
            <p:ph type="title"/>
          </p:nvPr>
        </p:nvSpPr>
        <p:spPr>
          <a:xfrm>
            <a:off x="2564859" y="355811"/>
            <a:ext cx="8610600" cy="1293028"/>
          </a:xfrm>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9B14BD97-C7C8-4756-8CD5-F41D044B67E0}"/>
              </a:ext>
            </a:extLst>
          </p:cNvPr>
          <p:cNvSpPr>
            <a:spLocks noGrp="1"/>
          </p:cNvSpPr>
          <p:nvPr>
            <p:ph idx="1"/>
          </p:nvPr>
        </p:nvSpPr>
        <p:spPr>
          <a:xfrm>
            <a:off x="685800" y="1648838"/>
            <a:ext cx="10820400" cy="5209161"/>
          </a:xfrm>
        </p:spPr>
        <p:txBody>
          <a:bodyPr>
            <a:normAutofit/>
          </a:bodyPr>
          <a:lstStyle/>
          <a:p>
            <a:r>
              <a:rPr lang="en-US" sz="2800" dirty="0"/>
              <a:t>The scribes and Pharisees were the blind leading the blind.  </a:t>
            </a:r>
          </a:p>
          <a:p>
            <a:r>
              <a:rPr lang="en-US" sz="2800" dirty="0"/>
              <a:t>They taught the commandments of men.  </a:t>
            </a:r>
          </a:p>
          <a:p>
            <a:r>
              <a:rPr lang="en-US" sz="2800" dirty="0"/>
              <a:t>Matthew 15:14 describes the scribes and Pharisees, “Let them alone: they be blind leaders of the blind.  And if the blind lead the blind, both shall fall into the ditch.”  </a:t>
            </a:r>
          </a:p>
          <a:p>
            <a:r>
              <a:rPr lang="en-US" sz="2800" dirty="0"/>
              <a:t>These leaders did not care for the lost.  </a:t>
            </a:r>
          </a:p>
          <a:p>
            <a:r>
              <a:rPr lang="en-US" sz="2800" dirty="0"/>
              <a:t>They cared about their place, power, and position.  </a:t>
            </a:r>
          </a:p>
          <a:p>
            <a:r>
              <a:rPr lang="en-US" sz="2800" dirty="0"/>
              <a:t>It was not selfless but selfishness that motivated them.  </a:t>
            </a:r>
          </a:p>
          <a:p>
            <a:r>
              <a:rPr lang="en-US" sz="2800" dirty="0"/>
              <a:t>Their worship of God was vain as they honored God with their lips, but their heart was far removed.</a:t>
            </a:r>
          </a:p>
        </p:txBody>
      </p:sp>
    </p:spTree>
    <p:extLst>
      <p:ext uri="{BB962C8B-B14F-4D97-AF65-F5344CB8AC3E}">
        <p14:creationId xmlns:p14="http://schemas.microsoft.com/office/powerpoint/2010/main" val="27372821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70F0-A628-4593-92B7-C2E2F332A5A8}"/>
              </a:ext>
            </a:extLst>
          </p:cNvPr>
          <p:cNvSpPr>
            <a:spLocks noGrp="1"/>
          </p:cNvSpPr>
          <p:nvPr>
            <p:ph type="title"/>
          </p:nvPr>
        </p:nvSpPr>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B4EF2519-C82E-4D56-8B47-83AA22082918}"/>
              </a:ext>
            </a:extLst>
          </p:cNvPr>
          <p:cNvSpPr>
            <a:spLocks noGrp="1"/>
          </p:cNvSpPr>
          <p:nvPr>
            <p:ph idx="1"/>
          </p:nvPr>
        </p:nvSpPr>
        <p:spPr>
          <a:xfrm>
            <a:off x="685800" y="1303506"/>
            <a:ext cx="7418558" cy="5389124"/>
          </a:xfrm>
        </p:spPr>
        <p:txBody>
          <a:bodyPr>
            <a:normAutofit/>
          </a:bodyPr>
          <a:lstStyle/>
          <a:p>
            <a:r>
              <a:rPr lang="en-US" sz="2400" dirty="0"/>
              <a:t>Can this be Christians today?  Absolutely!  </a:t>
            </a:r>
          </a:p>
          <a:p>
            <a:r>
              <a:rPr lang="en-US" sz="2400" dirty="0"/>
              <a:t>This author calls it the “</a:t>
            </a:r>
            <a:r>
              <a:rPr lang="en-US" sz="2400" b="1" dirty="0"/>
              <a:t>Baptized Believer Syndrome</a:t>
            </a:r>
            <a:r>
              <a:rPr lang="en-US" sz="2400" dirty="0"/>
              <a:t>.”  </a:t>
            </a:r>
          </a:p>
          <a:p>
            <a:r>
              <a:rPr lang="en-US" sz="2400" dirty="0"/>
              <a:t>Members of the church act as though they think they cannot fall, even though Israel did (Heb 3:12-4:2).  </a:t>
            </a:r>
          </a:p>
          <a:p>
            <a:r>
              <a:rPr lang="en-US" sz="2400" dirty="0"/>
              <a:t>The church often seems to un-vocally say that baptism alone is going to save you, even though it alone will not (1 Cor 10:1-12).  </a:t>
            </a:r>
          </a:p>
          <a:p>
            <a:r>
              <a:rPr lang="en-US" sz="2400" dirty="0"/>
              <a:t>Like Israel, children of God can fall because of idolatry (covetousness), sexual immorality, testing Christ, and grumbling.  </a:t>
            </a:r>
          </a:p>
          <a:p>
            <a:r>
              <a:rPr lang="en-US" sz="2400" dirty="0"/>
              <a:t>Try finding an eye’s blind spot with an </a:t>
            </a:r>
            <a:r>
              <a:rPr lang="en-US" sz="2400" dirty="0" err="1"/>
              <a:t>Amsler</a:t>
            </a:r>
            <a:r>
              <a:rPr lang="en-US" sz="2400" dirty="0"/>
              <a:t> grid you downloaded.</a:t>
            </a:r>
          </a:p>
          <a:p>
            <a:endParaRPr lang="en-US" sz="2400" dirty="0"/>
          </a:p>
        </p:txBody>
      </p:sp>
      <p:pic>
        <p:nvPicPr>
          <p:cNvPr id="5" name="Picture 4">
            <a:extLst>
              <a:ext uri="{FF2B5EF4-FFF2-40B4-BE49-F238E27FC236}">
                <a16:creationId xmlns:a16="http://schemas.microsoft.com/office/drawing/2014/main" id="{FF6CBAEA-AA6C-4D28-BC3C-CD88EFC9BEDC}"/>
              </a:ext>
            </a:extLst>
          </p:cNvPr>
          <p:cNvPicPr>
            <a:picLocks noChangeAspect="1"/>
          </p:cNvPicPr>
          <p:nvPr/>
        </p:nvPicPr>
        <p:blipFill>
          <a:blip r:embed="rId2"/>
          <a:stretch>
            <a:fillRect/>
          </a:stretch>
        </p:blipFill>
        <p:spPr>
          <a:xfrm>
            <a:off x="8104358" y="2475689"/>
            <a:ext cx="3743324" cy="2743199"/>
          </a:xfrm>
          <a:prstGeom prst="rect">
            <a:avLst/>
          </a:prstGeom>
        </p:spPr>
      </p:pic>
    </p:spTree>
    <p:extLst>
      <p:ext uri="{BB962C8B-B14F-4D97-AF65-F5344CB8AC3E}">
        <p14:creationId xmlns:p14="http://schemas.microsoft.com/office/powerpoint/2010/main" val="28663137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35B9-9EA5-4596-9E6D-A15C4B6DC103}"/>
              </a:ext>
            </a:extLst>
          </p:cNvPr>
          <p:cNvSpPr>
            <a:spLocks noGrp="1"/>
          </p:cNvSpPr>
          <p:nvPr>
            <p:ph type="title"/>
          </p:nvPr>
        </p:nvSpPr>
        <p:spPr>
          <a:xfrm>
            <a:off x="3279842" y="1104466"/>
            <a:ext cx="8610600" cy="1293028"/>
          </a:xfrm>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02BE7C72-5463-4805-8DB3-D46D3EE153CA}"/>
              </a:ext>
            </a:extLst>
          </p:cNvPr>
          <p:cNvSpPr>
            <a:spLocks noGrp="1"/>
          </p:cNvSpPr>
          <p:nvPr>
            <p:ph idx="1"/>
          </p:nvPr>
        </p:nvSpPr>
        <p:spPr>
          <a:xfrm>
            <a:off x="505838" y="1517516"/>
            <a:ext cx="8365788" cy="5252936"/>
          </a:xfrm>
        </p:spPr>
        <p:txBody>
          <a:bodyPr>
            <a:normAutofit/>
          </a:bodyPr>
          <a:lstStyle/>
          <a:p>
            <a:r>
              <a:rPr lang="en-US" dirty="0"/>
              <a:t>Sometimes our blind spots are specific to our individual weaknesses.  </a:t>
            </a:r>
          </a:p>
          <a:p>
            <a:r>
              <a:rPr lang="en-US" dirty="0"/>
              <a:t>Christians need to be vulnerable enough to confess these things so that others can help them.  </a:t>
            </a:r>
          </a:p>
          <a:p>
            <a:r>
              <a:rPr lang="en-US" dirty="0"/>
              <a:t>Christians need help from one another.  </a:t>
            </a:r>
          </a:p>
          <a:p>
            <a:r>
              <a:rPr lang="en-US" dirty="0"/>
              <a:t>It is shameful to allow past sin to keep us from confession and seeking heaven.  </a:t>
            </a:r>
          </a:p>
          <a:p>
            <a:r>
              <a:rPr lang="en-US" dirty="0"/>
              <a:t>Is it the pride of life that keeps us from confessing sin and seeking help from escaping it?  Everyone needs helps. </a:t>
            </a:r>
          </a:p>
          <a:p>
            <a:r>
              <a:rPr lang="en-US" dirty="0"/>
              <a:t>Real strength and real struggle call on others to aid in the battle of obedience.  </a:t>
            </a:r>
          </a:p>
          <a:p>
            <a:r>
              <a:rPr lang="en-US" dirty="0"/>
              <a:t>If our house was on fire, would we be resistant to asking the neighbor for help to call the fire department?</a:t>
            </a:r>
          </a:p>
          <a:p>
            <a:endParaRPr lang="en-US" dirty="0"/>
          </a:p>
        </p:txBody>
      </p:sp>
      <p:pic>
        <p:nvPicPr>
          <p:cNvPr id="5" name="Picture 4" descr="A side view mirror of a car&#10;&#10;Description automatically generated">
            <a:extLst>
              <a:ext uri="{FF2B5EF4-FFF2-40B4-BE49-F238E27FC236}">
                <a16:creationId xmlns:a16="http://schemas.microsoft.com/office/drawing/2014/main" id="{CAC4DE14-EF78-4036-BCE4-1A86CE552B91}"/>
              </a:ext>
            </a:extLst>
          </p:cNvPr>
          <p:cNvPicPr>
            <a:picLocks noChangeAspect="1"/>
          </p:cNvPicPr>
          <p:nvPr/>
        </p:nvPicPr>
        <p:blipFill>
          <a:blip r:embed="rId2"/>
          <a:stretch>
            <a:fillRect/>
          </a:stretch>
        </p:blipFill>
        <p:spPr>
          <a:xfrm>
            <a:off x="8871626" y="3054486"/>
            <a:ext cx="3216614" cy="2412460"/>
          </a:xfrm>
          <a:prstGeom prst="rect">
            <a:avLst/>
          </a:prstGeom>
        </p:spPr>
      </p:pic>
    </p:spTree>
    <p:extLst>
      <p:ext uri="{BB962C8B-B14F-4D97-AF65-F5344CB8AC3E}">
        <p14:creationId xmlns:p14="http://schemas.microsoft.com/office/powerpoint/2010/main" val="25770254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2AAE-408E-40FE-80E2-F31E73A1450A}"/>
              </a:ext>
            </a:extLst>
          </p:cNvPr>
          <p:cNvSpPr>
            <a:spLocks noGrp="1"/>
          </p:cNvSpPr>
          <p:nvPr>
            <p:ph type="title"/>
          </p:nvPr>
        </p:nvSpPr>
        <p:spPr/>
        <p:txBody>
          <a:bodyPr/>
          <a:lstStyle/>
          <a:p>
            <a:r>
              <a:rPr lang="en-US" b="1" dirty="0"/>
              <a:t>Walk by Faith Not by Sight</a:t>
            </a:r>
            <a:endParaRPr lang="en-US" dirty="0"/>
          </a:p>
        </p:txBody>
      </p:sp>
      <p:sp>
        <p:nvSpPr>
          <p:cNvPr id="3" name="Content Placeholder 2">
            <a:extLst>
              <a:ext uri="{FF2B5EF4-FFF2-40B4-BE49-F238E27FC236}">
                <a16:creationId xmlns:a16="http://schemas.microsoft.com/office/drawing/2014/main" id="{EAE6FEEE-35ED-4B56-9906-2978F7DF53A3}"/>
              </a:ext>
            </a:extLst>
          </p:cNvPr>
          <p:cNvSpPr>
            <a:spLocks noGrp="1"/>
          </p:cNvSpPr>
          <p:nvPr>
            <p:ph idx="1"/>
          </p:nvPr>
        </p:nvSpPr>
        <p:spPr>
          <a:xfrm>
            <a:off x="535022" y="2194560"/>
            <a:ext cx="6858000" cy="4663440"/>
          </a:xfrm>
        </p:spPr>
        <p:txBody>
          <a:bodyPr>
            <a:normAutofit/>
          </a:bodyPr>
          <a:lstStyle/>
          <a:p>
            <a:r>
              <a:rPr lang="en-US" sz="2800" dirty="0"/>
              <a:t>2 Corinthians 5:7 reads, “For we walk by faith, not by sight.”  </a:t>
            </a:r>
          </a:p>
          <a:p>
            <a:r>
              <a:rPr lang="en-US" sz="2800" dirty="0"/>
              <a:t>Human sight and eyes can be fooled by quick hands and optical illusions.  </a:t>
            </a:r>
          </a:p>
          <a:p>
            <a:r>
              <a:rPr lang="en-US" sz="2800" dirty="0"/>
              <a:t>In fact, the brain often completes gaps in human vision.  Consider a few optical illusions of how the eye and brain can be fooled. </a:t>
            </a:r>
          </a:p>
          <a:p>
            <a:r>
              <a:rPr lang="en-US" sz="2800" dirty="0"/>
              <a:t>The silhouette illusion can be two faces or a vase.  </a:t>
            </a:r>
          </a:p>
          <a:p>
            <a:endParaRPr lang="en-US" sz="2800" dirty="0"/>
          </a:p>
        </p:txBody>
      </p:sp>
      <p:pic>
        <p:nvPicPr>
          <p:cNvPr id="3075" name="Picture 3" descr="1280px-Two_silhouette_profile_or_a_white_vase">
            <a:extLst>
              <a:ext uri="{FF2B5EF4-FFF2-40B4-BE49-F238E27FC236}">
                <a16:creationId xmlns:a16="http://schemas.microsoft.com/office/drawing/2014/main" id="{7A23ABA8-EC83-46FB-B002-6223FD0B5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274" y="2486389"/>
            <a:ext cx="4282685" cy="298055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653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2AAE-408E-40FE-80E2-F31E73A1450A}"/>
              </a:ext>
            </a:extLst>
          </p:cNvPr>
          <p:cNvSpPr>
            <a:spLocks noGrp="1"/>
          </p:cNvSpPr>
          <p:nvPr>
            <p:ph type="title"/>
          </p:nvPr>
        </p:nvSpPr>
        <p:spPr/>
        <p:txBody>
          <a:bodyPr/>
          <a:lstStyle/>
          <a:p>
            <a:r>
              <a:rPr lang="en-US" b="1" dirty="0"/>
              <a:t>Walk by Faith Not by Sight</a:t>
            </a:r>
            <a:endParaRPr lang="en-US" dirty="0"/>
          </a:p>
        </p:txBody>
      </p:sp>
      <p:sp>
        <p:nvSpPr>
          <p:cNvPr id="3" name="Content Placeholder 2">
            <a:extLst>
              <a:ext uri="{FF2B5EF4-FFF2-40B4-BE49-F238E27FC236}">
                <a16:creationId xmlns:a16="http://schemas.microsoft.com/office/drawing/2014/main" id="{EAE6FEEE-35ED-4B56-9906-2978F7DF53A3}"/>
              </a:ext>
            </a:extLst>
          </p:cNvPr>
          <p:cNvSpPr>
            <a:spLocks noGrp="1"/>
          </p:cNvSpPr>
          <p:nvPr>
            <p:ph idx="1"/>
          </p:nvPr>
        </p:nvSpPr>
        <p:spPr>
          <a:xfrm>
            <a:off x="-68094" y="1828800"/>
            <a:ext cx="6089515" cy="5029200"/>
          </a:xfrm>
        </p:spPr>
        <p:txBody>
          <a:bodyPr>
            <a:normAutofit/>
          </a:bodyPr>
          <a:lstStyle/>
          <a:p>
            <a:r>
              <a:rPr lang="en-US" dirty="0"/>
              <a:t>The simultaneous contrast illusion has a gradient background that progresses from dark grey to light grey.  The horizontal bar appears to progress from light gray to dark gray, but it is in fact just one color.  </a:t>
            </a:r>
          </a:p>
          <a:p>
            <a:r>
              <a:rPr lang="en-US" dirty="0"/>
              <a:t>The checker shadow illusion also fools the eyes. Although square A appears a darker shade of grey than square B, in the image, the two have exactly the same luminance.  Drawing a connecting bar between the two squares breaks the illusion and shows that they are the same shade.</a:t>
            </a:r>
            <a:r>
              <a:rPr lang="en-US" b="1" dirty="0"/>
              <a:t> </a:t>
            </a:r>
            <a:endParaRPr lang="en-US" dirty="0"/>
          </a:p>
          <a:p>
            <a:endParaRPr lang="en-US" dirty="0"/>
          </a:p>
        </p:txBody>
      </p:sp>
      <p:pic>
        <p:nvPicPr>
          <p:cNvPr id="3074" name="Picture 2" descr="1024px-Gradient-optical-illusion_svg">
            <a:extLst>
              <a:ext uri="{FF2B5EF4-FFF2-40B4-BE49-F238E27FC236}">
                <a16:creationId xmlns:a16="http://schemas.microsoft.com/office/drawing/2014/main" id="{8667C203-046E-48A4-ACDD-A43286614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727" y="1910707"/>
            <a:ext cx="5945188"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Grey_square_optical_illusion_proof2_svg">
            <a:extLst>
              <a:ext uri="{FF2B5EF4-FFF2-40B4-BE49-F238E27FC236}">
                <a16:creationId xmlns:a16="http://schemas.microsoft.com/office/drawing/2014/main" id="{DD0D6112-7020-4617-982A-C88AB8B3F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865" y="3935800"/>
            <a:ext cx="2737998" cy="211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764px-Grey_square_optical_illusion_svg">
            <a:extLst>
              <a:ext uri="{FF2B5EF4-FFF2-40B4-BE49-F238E27FC236}">
                <a16:creationId xmlns:a16="http://schemas.microsoft.com/office/drawing/2014/main" id="{D57A6397-E80D-43AC-8A9F-5AA21E642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727" y="3913056"/>
            <a:ext cx="2805138" cy="21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279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59B8-A875-49A1-8DF4-0A16AB4E3376}"/>
              </a:ext>
            </a:extLst>
          </p:cNvPr>
          <p:cNvSpPr>
            <a:spLocks noGrp="1"/>
          </p:cNvSpPr>
          <p:nvPr>
            <p:ph type="title"/>
          </p:nvPr>
        </p:nvSpPr>
        <p:spPr>
          <a:xfrm>
            <a:off x="2895600" y="113583"/>
            <a:ext cx="8610600" cy="1293028"/>
          </a:xfrm>
        </p:spPr>
        <p:txBody>
          <a:bodyPr/>
          <a:lstStyle/>
          <a:p>
            <a:r>
              <a:rPr lang="en-US" b="1" dirty="0"/>
              <a:t>Walk by Faith Not by Sight</a:t>
            </a:r>
            <a:endParaRPr lang="en-US" dirty="0"/>
          </a:p>
        </p:txBody>
      </p:sp>
      <p:sp>
        <p:nvSpPr>
          <p:cNvPr id="3" name="Content Placeholder 2">
            <a:extLst>
              <a:ext uri="{FF2B5EF4-FFF2-40B4-BE49-F238E27FC236}">
                <a16:creationId xmlns:a16="http://schemas.microsoft.com/office/drawing/2014/main" id="{E1570C0E-3DFB-468F-95F4-11B33746811B}"/>
              </a:ext>
            </a:extLst>
          </p:cNvPr>
          <p:cNvSpPr>
            <a:spLocks noGrp="1"/>
          </p:cNvSpPr>
          <p:nvPr>
            <p:ph idx="1"/>
          </p:nvPr>
        </p:nvSpPr>
        <p:spPr>
          <a:xfrm>
            <a:off x="3855308" y="1128584"/>
            <a:ext cx="8336692" cy="5729416"/>
          </a:xfrm>
        </p:spPr>
        <p:txBody>
          <a:bodyPr>
            <a:normAutofit lnSpcReduction="10000"/>
          </a:bodyPr>
          <a:lstStyle/>
          <a:p>
            <a:r>
              <a:rPr lang="en-US" b="1" dirty="0"/>
              <a:t>Christians must be careful of trusting their sight more than faith</a:t>
            </a:r>
            <a:r>
              <a:rPr lang="en-US" dirty="0"/>
              <a:t>.  </a:t>
            </a:r>
          </a:p>
          <a:p>
            <a:r>
              <a:rPr lang="en-US" dirty="0"/>
              <a:t>Faith is the evidence of things not seen (Heb 11:1).  Physical sight often acts in opposition to faith because of the lust of the flesh, lust of the eyes, and the pride of life.  </a:t>
            </a:r>
          </a:p>
          <a:p>
            <a:r>
              <a:rPr lang="en-US" dirty="0"/>
              <a:t>Christians see how the ungodly enjoy their sin.  Physical vision might be manipulated to says that faith is a lie.  Sight is typically focused on Satan's worldly trinkets.  </a:t>
            </a:r>
          </a:p>
          <a:p>
            <a:r>
              <a:rPr lang="en-US" dirty="0"/>
              <a:t>Faith sees through the eternal prism – seeing life in the goal of seeking God.  </a:t>
            </a:r>
          </a:p>
          <a:p>
            <a:r>
              <a:rPr lang="en-US" b="1" dirty="0"/>
              <a:t>When focused on this world, Christians are being guided by the values of their former, carnal person.  Christians need to walk in faith instead, focused on Christ.</a:t>
            </a:r>
            <a:r>
              <a:rPr lang="en-US" dirty="0"/>
              <a:t> </a:t>
            </a:r>
          </a:p>
          <a:p>
            <a:r>
              <a:rPr lang="en-US" dirty="0"/>
              <a:t>Those trinkets are the desires of the flesh and eyes and the ego.  When we set those aside and refocuses our eyes on the eternal, the unseen realm of heaven, then we can walk towards the goal in the light of Christ.  The Christian's goal is not on the fleshly things but on the eternal.  </a:t>
            </a:r>
          </a:p>
          <a:p>
            <a:endParaRPr lang="en-US" dirty="0"/>
          </a:p>
        </p:txBody>
      </p:sp>
      <p:pic>
        <p:nvPicPr>
          <p:cNvPr id="4098" name="Picture 2" descr="IMG_7097">
            <a:extLst>
              <a:ext uri="{FF2B5EF4-FFF2-40B4-BE49-F238E27FC236}">
                <a16:creationId xmlns:a16="http://schemas.microsoft.com/office/drawing/2014/main" id="{9B388A68-0239-415B-A91A-A8ECCEF55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26997"/>
            <a:ext cx="3855308" cy="68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8597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F3DC-C4D3-4510-AF6A-31AC553C1EEC}"/>
              </a:ext>
            </a:extLst>
          </p:cNvPr>
          <p:cNvSpPr>
            <a:spLocks noGrp="1"/>
          </p:cNvSpPr>
          <p:nvPr>
            <p:ph type="title"/>
          </p:nvPr>
        </p:nvSpPr>
        <p:spPr>
          <a:xfrm>
            <a:off x="2895600" y="161258"/>
            <a:ext cx="8610600" cy="1293028"/>
          </a:xfrm>
        </p:spPr>
        <p:txBody>
          <a:bodyPr/>
          <a:lstStyle/>
          <a:p>
            <a:r>
              <a:rPr lang="en-US" b="1" dirty="0"/>
              <a:t>Walk by Faith Not by Sight</a:t>
            </a:r>
            <a:endParaRPr lang="en-US" dirty="0"/>
          </a:p>
        </p:txBody>
      </p:sp>
      <p:sp>
        <p:nvSpPr>
          <p:cNvPr id="3" name="Content Placeholder 2">
            <a:extLst>
              <a:ext uri="{FF2B5EF4-FFF2-40B4-BE49-F238E27FC236}">
                <a16:creationId xmlns:a16="http://schemas.microsoft.com/office/drawing/2014/main" id="{A7B0D466-D0E5-47F4-9E09-AD5F5B95C4B8}"/>
              </a:ext>
            </a:extLst>
          </p:cNvPr>
          <p:cNvSpPr>
            <a:spLocks noGrp="1"/>
          </p:cNvSpPr>
          <p:nvPr>
            <p:ph idx="1"/>
          </p:nvPr>
        </p:nvSpPr>
        <p:spPr>
          <a:xfrm>
            <a:off x="3855308" y="1099226"/>
            <a:ext cx="8336691" cy="5758774"/>
          </a:xfrm>
        </p:spPr>
        <p:txBody>
          <a:bodyPr>
            <a:normAutofit/>
          </a:bodyPr>
          <a:lstStyle/>
          <a:p>
            <a:r>
              <a:rPr lang="en-US" dirty="0"/>
              <a:t>The Christian soldier's orders are clear in 2 Corinthians 10:3-5: “For though we walk in the flesh, we do not war after the flesh: (For the weapons of our warfare </a:t>
            </a:r>
            <a:r>
              <a:rPr lang="en-US" i="1" dirty="0"/>
              <a:t>are</a:t>
            </a:r>
            <a:r>
              <a:rPr lang="en-US" dirty="0"/>
              <a:t> not carnal, but mighty through God to the pulling down of strong holds;) Casting down imaginations, and every high thing that </a:t>
            </a:r>
            <a:r>
              <a:rPr lang="en-US" dirty="0" err="1"/>
              <a:t>exalteth</a:t>
            </a:r>
            <a:r>
              <a:rPr lang="en-US" dirty="0"/>
              <a:t> itself against the knowledge of God, and bringing into captivity every thought to the obedience of Christ....”  </a:t>
            </a:r>
          </a:p>
          <a:p>
            <a:r>
              <a:rPr lang="en-US" dirty="0"/>
              <a:t>The mind is the battleground of this war.  Satan seeks to destroy while God seeks to transform His children into the “light,” the image of His Son.  </a:t>
            </a:r>
          </a:p>
          <a:p>
            <a:r>
              <a:rPr lang="en-US" dirty="0"/>
              <a:t>This spiritual warfare requires Christians to bring their thinking to the obedience of Christ.  </a:t>
            </a:r>
          </a:p>
          <a:p>
            <a:r>
              <a:rPr lang="en-US" dirty="0"/>
              <a:t>The Christian's work is to share God's light and love.  </a:t>
            </a:r>
          </a:p>
          <a:p>
            <a:r>
              <a:rPr lang="en-US" dirty="0"/>
              <a:t>To see the battleground, Christians must focus their view and thinking with the eternal prism – using the spiritual value system as opposed to a carnal value system.</a:t>
            </a:r>
          </a:p>
          <a:p>
            <a:endParaRPr lang="en-US" dirty="0"/>
          </a:p>
        </p:txBody>
      </p:sp>
      <p:pic>
        <p:nvPicPr>
          <p:cNvPr id="4" name="Picture 2" descr="IMG_7097">
            <a:extLst>
              <a:ext uri="{FF2B5EF4-FFF2-40B4-BE49-F238E27FC236}">
                <a16:creationId xmlns:a16="http://schemas.microsoft.com/office/drawing/2014/main" id="{C9047103-AD08-41FE-BA53-89292D022B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26997"/>
            <a:ext cx="3855308" cy="68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3461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40BB-2257-4F40-BF0A-90172209E1EB}"/>
              </a:ext>
            </a:extLst>
          </p:cNvPr>
          <p:cNvSpPr>
            <a:spLocks noGrp="1"/>
          </p:cNvSpPr>
          <p:nvPr>
            <p:ph type="title"/>
          </p:nvPr>
        </p:nvSpPr>
        <p:spPr>
          <a:xfrm>
            <a:off x="3581399" y="841818"/>
            <a:ext cx="8610600" cy="1293028"/>
          </a:xfrm>
        </p:spPr>
        <p:txBody>
          <a:bodyPr>
            <a:noAutofit/>
          </a:bodyPr>
          <a:lstStyle/>
          <a:p>
            <a:r>
              <a:rPr lang="en-US" sz="3200" b="1" dirty="0"/>
              <a:t>Temporal Versus Eternal</a:t>
            </a:r>
            <a:br>
              <a:rPr lang="en-US" sz="3200" b="1" dirty="0"/>
            </a:br>
            <a:r>
              <a:rPr lang="en-US" sz="3200" b="1" dirty="0"/>
              <a:t>Seen Versus Unseen</a:t>
            </a:r>
            <a:br>
              <a:rPr lang="en-US" sz="3200" dirty="0"/>
            </a:br>
            <a:endParaRPr lang="en-US" sz="3200" dirty="0"/>
          </a:p>
        </p:txBody>
      </p:sp>
      <p:sp>
        <p:nvSpPr>
          <p:cNvPr id="3" name="Content Placeholder 2">
            <a:extLst>
              <a:ext uri="{FF2B5EF4-FFF2-40B4-BE49-F238E27FC236}">
                <a16:creationId xmlns:a16="http://schemas.microsoft.com/office/drawing/2014/main" id="{59036F60-35A4-4BA2-BF8A-AFDC638ABEAC}"/>
              </a:ext>
            </a:extLst>
          </p:cNvPr>
          <p:cNvSpPr>
            <a:spLocks noGrp="1"/>
          </p:cNvSpPr>
          <p:nvPr>
            <p:ph idx="1"/>
          </p:nvPr>
        </p:nvSpPr>
        <p:spPr>
          <a:xfrm>
            <a:off x="1" y="764373"/>
            <a:ext cx="6514288" cy="6025533"/>
          </a:xfrm>
        </p:spPr>
        <p:txBody>
          <a:bodyPr>
            <a:normAutofit fontScale="92500" lnSpcReduction="10000"/>
          </a:bodyPr>
          <a:lstStyle/>
          <a:p>
            <a:r>
              <a:rPr lang="en-US" dirty="0"/>
              <a:t>Faith is the evidence of things not seen    (Hebrew 11:1).  </a:t>
            </a:r>
          </a:p>
          <a:p>
            <a:r>
              <a:rPr lang="en-US" b="1" dirty="0"/>
              <a:t>The “children of light” have a different perspective than the natural human</a:t>
            </a:r>
            <a:r>
              <a:rPr lang="en-US" dirty="0"/>
              <a:t>.  </a:t>
            </a:r>
          </a:p>
          <a:p>
            <a:r>
              <a:rPr lang="en-US" dirty="0"/>
              <a:t>They seek to build a life on the eternally significant, pleasing God, living with a perception of the eternal which the natural person cannot see as anything but foolish.  </a:t>
            </a:r>
          </a:p>
          <a:p>
            <a:r>
              <a:rPr lang="en-US" dirty="0"/>
              <a:t>Hebrews 12:1 challenges the child of God to fix their eyes on Jesus.  </a:t>
            </a:r>
          </a:p>
          <a:p>
            <a:r>
              <a:rPr lang="en-US" dirty="0"/>
              <a:t>2 Corinthians 4:17-18 instructs: “For our light affliction, which is but for a moment, worketh for us a far more exceeding </a:t>
            </a:r>
            <a:r>
              <a:rPr lang="en-US" i="1" dirty="0"/>
              <a:t>and</a:t>
            </a:r>
            <a:r>
              <a:rPr lang="en-US" dirty="0"/>
              <a:t> eternal weight of glory;</a:t>
            </a:r>
            <a:r>
              <a:rPr lang="en-US" b="1" dirty="0">
                <a:hlinkClick r:id="rId2" tooltip="2 Corinthians 4:18 KJV verse detail"/>
              </a:rPr>
              <a:t> </a:t>
            </a:r>
            <a:r>
              <a:rPr lang="en-US" dirty="0"/>
              <a:t>While we look not at the things which are seen, but at the things which are not seen: for the things which are seen </a:t>
            </a:r>
            <a:r>
              <a:rPr lang="en-US" i="1" dirty="0"/>
              <a:t>are</a:t>
            </a:r>
            <a:r>
              <a:rPr lang="en-US" dirty="0"/>
              <a:t> temporal; but the things which are not seen </a:t>
            </a:r>
            <a:r>
              <a:rPr lang="en-US" i="1" dirty="0"/>
              <a:t>are</a:t>
            </a:r>
            <a:r>
              <a:rPr lang="en-US" dirty="0"/>
              <a:t> eternal.”  </a:t>
            </a:r>
          </a:p>
          <a:p>
            <a:r>
              <a:rPr lang="en-US" dirty="0"/>
              <a:t>The “children of light” seek to lead a life perfecting holiness focused on the eternal rather than the temporal trinkets that Satan uses to dazzle the eyes.</a:t>
            </a:r>
          </a:p>
          <a:p>
            <a:endParaRPr lang="en-US" dirty="0"/>
          </a:p>
        </p:txBody>
      </p:sp>
      <p:pic>
        <p:nvPicPr>
          <p:cNvPr id="6" name="Picture 5" descr="A picture containing water, nature, ice, sky&#10;&#10;Description automatically generated">
            <a:extLst>
              <a:ext uri="{FF2B5EF4-FFF2-40B4-BE49-F238E27FC236}">
                <a16:creationId xmlns:a16="http://schemas.microsoft.com/office/drawing/2014/main" id="{1CBC4E8B-587D-4C19-BB66-DAD51053D961}"/>
              </a:ext>
            </a:extLst>
          </p:cNvPr>
          <p:cNvPicPr>
            <a:picLocks noChangeAspect="1"/>
          </p:cNvPicPr>
          <p:nvPr/>
        </p:nvPicPr>
        <p:blipFill>
          <a:blip r:embed="rId3"/>
          <a:stretch>
            <a:fillRect/>
          </a:stretch>
        </p:blipFill>
        <p:spPr>
          <a:xfrm>
            <a:off x="6514289" y="1789889"/>
            <a:ext cx="5564222" cy="4698460"/>
          </a:xfrm>
          <a:prstGeom prst="rect">
            <a:avLst/>
          </a:prstGeom>
        </p:spPr>
      </p:pic>
    </p:spTree>
    <p:extLst>
      <p:ext uri="{BB962C8B-B14F-4D97-AF65-F5344CB8AC3E}">
        <p14:creationId xmlns:p14="http://schemas.microsoft.com/office/powerpoint/2010/main" val="28115866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2E0E8EC-03B6-4D17-AFDC-BDD1F0C01233}"/>
              </a:ext>
            </a:extLst>
          </p:cNvPr>
          <p:cNvSpPr>
            <a:spLocks noGrp="1"/>
          </p:cNvSpPr>
          <p:nvPr>
            <p:ph type="title"/>
          </p:nvPr>
        </p:nvSpPr>
        <p:spPr>
          <a:xfrm>
            <a:off x="87549" y="424140"/>
            <a:ext cx="3306744" cy="3953308"/>
          </a:xfrm>
        </p:spPr>
        <p:txBody>
          <a:bodyPr>
            <a:normAutofit/>
          </a:bodyPr>
          <a:lstStyle/>
          <a:p>
            <a:r>
              <a:rPr lang="en-US" sz="3200" b="1" dirty="0"/>
              <a:t>Christian Warfare and Armor of Light</a:t>
            </a:r>
            <a:r>
              <a:rPr lang="en-US" sz="3200" dirty="0"/>
              <a:t> </a:t>
            </a:r>
            <a:br>
              <a:rPr lang="en-US" sz="3200" dirty="0"/>
            </a:br>
            <a:endParaRPr lang="en-US" sz="3200" dirty="0"/>
          </a:p>
        </p:txBody>
      </p:sp>
      <p:graphicFrame>
        <p:nvGraphicFramePr>
          <p:cNvPr id="5" name="Content Placeholder 2">
            <a:extLst>
              <a:ext uri="{FF2B5EF4-FFF2-40B4-BE49-F238E27FC236}">
                <a16:creationId xmlns:a16="http://schemas.microsoft.com/office/drawing/2014/main" id="{2D2E9632-8703-4E6F-A428-65B56DD37509}"/>
              </a:ext>
            </a:extLst>
          </p:cNvPr>
          <p:cNvGraphicFramePr>
            <a:graphicFrameLocks noGrp="1"/>
          </p:cNvGraphicFramePr>
          <p:nvPr>
            <p:ph idx="1"/>
            <p:extLst>
              <p:ext uri="{D42A27DB-BD31-4B8C-83A1-F6EECF244321}">
                <p14:modId xmlns:p14="http://schemas.microsoft.com/office/powerpoint/2010/main" val="2122153660"/>
              </p:ext>
            </p:extLst>
          </p:nvPr>
        </p:nvGraphicFramePr>
        <p:xfrm>
          <a:off x="3657601" y="554477"/>
          <a:ext cx="8093412" cy="6167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9E3654FC-6542-4C24-A0CF-164E49B4235C}"/>
              </a:ext>
            </a:extLst>
          </p:cNvPr>
          <p:cNvGrpSpPr/>
          <p:nvPr/>
        </p:nvGrpSpPr>
        <p:grpSpPr>
          <a:xfrm>
            <a:off x="189470" y="3429001"/>
            <a:ext cx="3204823" cy="3004860"/>
            <a:chOff x="3481841" y="282102"/>
            <a:chExt cx="6926755" cy="6264613"/>
          </a:xfrm>
        </p:grpSpPr>
        <p:pic>
          <p:nvPicPr>
            <p:cNvPr id="8" name="Picture 7" descr="A picture containing text, book&#10;&#10;Description automatically generated">
              <a:extLst>
                <a:ext uri="{FF2B5EF4-FFF2-40B4-BE49-F238E27FC236}">
                  <a16:creationId xmlns:a16="http://schemas.microsoft.com/office/drawing/2014/main" id="{790DEEED-5CE8-46E7-9F5D-C16D07B7C63C}"/>
                </a:ext>
              </a:extLst>
            </p:cNvPr>
            <p:cNvPicPr>
              <a:picLocks noChangeAspect="1"/>
            </p:cNvPicPr>
            <p:nvPr/>
          </p:nvPicPr>
          <p:blipFill rotWithShape="1">
            <a:blip r:embed="rId8"/>
            <a:srcRect l="19039" t="3121" r="5209" b="5531"/>
            <a:stretch/>
          </p:blipFill>
          <p:spPr>
            <a:xfrm>
              <a:off x="3481842" y="282102"/>
              <a:ext cx="6926754" cy="6264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36425E03-DDBB-4181-B27C-3830FE5D2595}"/>
                </a:ext>
              </a:extLst>
            </p:cNvPr>
            <p:cNvSpPr/>
            <p:nvPr/>
          </p:nvSpPr>
          <p:spPr>
            <a:xfrm>
              <a:off x="3481841" y="4533090"/>
              <a:ext cx="778873" cy="151751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Left"/>
                <a:lightRig rig="threePt" dir="t"/>
              </a:scene3d>
            </a:bodyPr>
            <a:lstStyle/>
            <a:p>
              <a:pPr algn="ctr"/>
              <a:r>
                <a:rPr lang="en-US" sz="800" b="1" dirty="0">
                  <a:ln w="22225">
                    <a:solidFill>
                      <a:schemeClr val="accent2"/>
                    </a:solidFill>
                    <a:prstDash val="solid"/>
                  </a:ln>
                  <a:solidFill>
                    <a:schemeClr val="accent2">
                      <a:lumMod val="40000"/>
                      <a:lumOff val="60000"/>
                    </a:schemeClr>
                  </a:solidFill>
                </a:rPr>
                <a:t>Put It On</a:t>
              </a:r>
            </a:p>
          </p:txBody>
        </p:sp>
      </p:grpSp>
    </p:spTree>
    <p:extLst>
      <p:ext uri="{BB962C8B-B14F-4D97-AF65-F5344CB8AC3E}">
        <p14:creationId xmlns:p14="http://schemas.microsoft.com/office/powerpoint/2010/main" val="33039294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2E51-A51B-4D27-B579-B11CA1535202}"/>
              </a:ext>
            </a:extLst>
          </p:cNvPr>
          <p:cNvSpPr>
            <a:spLocks noGrp="1"/>
          </p:cNvSpPr>
          <p:nvPr>
            <p:ph type="title"/>
          </p:nvPr>
        </p:nvSpPr>
        <p:spPr>
          <a:xfrm>
            <a:off x="3581400" y="842195"/>
            <a:ext cx="8610600" cy="1293028"/>
          </a:xfrm>
        </p:spPr>
        <p:txBody>
          <a:bodyPr>
            <a:normAutofit/>
          </a:bodyPr>
          <a:lstStyle/>
          <a:p>
            <a:r>
              <a:rPr lang="en-US" sz="3600" b="1" dirty="0"/>
              <a:t>Lift Up Your Eyes</a:t>
            </a:r>
            <a:endParaRPr lang="en-US" sz="3600" dirty="0"/>
          </a:p>
        </p:txBody>
      </p:sp>
      <p:sp>
        <p:nvSpPr>
          <p:cNvPr id="3" name="Content Placeholder 2">
            <a:extLst>
              <a:ext uri="{FF2B5EF4-FFF2-40B4-BE49-F238E27FC236}">
                <a16:creationId xmlns:a16="http://schemas.microsoft.com/office/drawing/2014/main" id="{64D08240-1C9A-42C2-B4C4-CC0994701333}"/>
              </a:ext>
            </a:extLst>
          </p:cNvPr>
          <p:cNvSpPr>
            <a:spLocks noGrp="1"/>
          </p:cNvSpPr>
          <p:nvPr>
            <p:ph idx="1"/>
          </p:nvPr>
        </p:nvSpPr>
        <p:spPr>
          <a:xfrm>
            <a:off x="218872" y="1177047"/>
            <a:ext cx="7806447" cy="5680953"/>
          </a:xfrm>
        </p:spPr>
        <p:txBody>
          <a:bodyPr>
            <a:normAutofit/>
          </a:bodyPr>
          <a:lstStyle/>
          <a:p>
            <a:r>
              <a:rPr lang="en-US" dirty="0"/>
              <a:t>There is a zombie show that is popular on television at this writing called “The Walking Dead.”  The characters on the show are constantly meeting the walking dead zombies.  </a:t>
            </a:r>
          </a:p>
          <a:p>
            <a:r>
              <a:rPr lang="en-US" b="1" dirty="0"/>
              <a:t>Christians who work and meet others every day are encountering those who are spiritually dead.  Their eyes are blinded by Satan, and they cannot see the eternal</a:t>
            </a:r>
            <a:r>
              <a:rPr lang="en-US" dirty="0"/>
              <a:t>.  </a:t>
            </a:r>
          </a:p>
          <a:p>
            <a:r>
              <a:rPr lang="en-US" dirty="0"/>
              <a:t>They typically become ensnared and then enslaved to the sin that Satan has used to lie to them.  </a:t>
            </a:r>
          </a:p>
          <a:p>
            <a:r>
              <a:rPr lang="en-US" dirty="0"/>
              <a:t>As a Christian, does one see these folks walking around like the walking dead spiritually?  </a:t>
            </a:r>
          </a:p>
          <a:p>
            <a:r>
              <a:rPr lang="en-US" dirty="0"/>
              <a:t>Children of God can bring them to Christ who can save them.  </a:t>
            </a:r>
          </a:p>
          <a:p>
            <a:r>
              <a:rPr lang="en-US" dirty="0"/>
              <a:t>If someone was facing a disease and a person could heal them, most would try to save that person.  </a:t>
            </a:r>
          </a:p>
          <a:p>
            <a:endParaRPr lang="en-US" dirty="0"/>
          </a:p>
        </p:txBody>
      </p:sp>
      <p:pic>
        <p:nvPicPr>
          <p:cNvPr id="5" name="Picture 4">
            <a:extLst>
              <a:ext uri="{FF2B5EF4-FFF2-40B4-BE49-F238E27FC236}">
                <a16:creationId xmlns:a16="http://schemas.microsoft.com/office/drawing/2014/main" id="{B909F917-723E-4138-B6B5-56526FBB23F6}"/>
              </a:ext>
            </a:extLst>
          </p:cNvPr>
          <p:cNvPicPr>
            <a:picLocks noChangeAspect="1"/>
          </p:cNvPicPr>
          <p:nvPr/>
        </p:nvPicPr>
        <p:blipFill rotWithShape="1">
          <a:blip r:embed="rId2"/>
          <a:srcRect l="31293" r="7270"/>
          <a:stretch/>
        </p:blipFill>
        <p:spPr>
          <a:xfrm>
            <a:off x="8231440" y="3098261"/>
            <a:ext cx="3741688" cy="3433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9145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0026-2C81-47F3-A3FE-4526A7BE5013}"/>
              </a:ext>
            </a:extLst>
          </p:cNvPr>
          <p:cNvSpPr>
            <a:spLocks noGrp="1"/>
          </p:cNvSpPr>
          <p:nvPr>
            <p:ph type="ctrTitle"/>
          </p:nvPr>
        </p:nvSpPr>
        <p:spPr/>
        <p:txBody>
          <a:bodyPr>
            <a:normAutofit fontScale="90000"/>
          </a:bodyPr>
          <a:lstStyle/>
          <a:p>
            <a:r>
              <a:rPr lang="en-US" b="1" dirty="0"/>
              <a:t>Light Lesson 2  </a:t>
            </a:r>
            <a:br>
              <a:rPr lang="en-US" b="1" dirty="0"/>
            </a:br>
            <a:r>
              <a:rPr lang="en-US" b="1" dirty="0"/>
              <a:t>A Story of Light: Part 2  </a:t>
            </a:r>
            <a:endParaRPr lang="en-US" dirty="0"/>
          </a:p>
        </p:txBody>
      </p:sp>
      <p:sp>
        <p:nvSpPr>
          <p:cNvPr id="3" name="Subtitle 2">
            <a:extLst>
              <a:ext uri="{FF2B5EF4-FFF2-40B4-BE49-F238E27FC236}">
                <a16:creationId xmlns:a16="http://schemas.microsoft.com/office/drawing/2014/main" id="{6E45F055-5493-4F76-BA1B-45C8AB3C51DB}"/>
              </a:ext>
            </a:extLst>
          </p:cNvPr>
          <p:cNvSpPr>
            <a:spLocks noGrp="1"/>
          </p:cNvSpPr>
          <p:nvPr>
            <p:ph type="subTitle" idx="1"/>
          </p:nvPr>
        </p:nvSpPr>
        <p:spPr/>
        <p:txBody>
          <a:bodyPr/>
          <a:lstStyle/>
          <a:p>
            <a:endParaRPr lang="en-US"/>
          </a:p>
        </p:txBody>
      </p:sp>
      <p:pic>
        <p:nvPicPr>
          <p:cNvPr id="4" name="Picture 3" descr="A close up of a logo&#10;&#10;Description automatically generated">
            <a:extLst>
              <a:ext uri="{FF2B5EF4-FFF2-40B4-BE49-F238E27FC236}">
                <a16:creationId xmlns:a16="http://schemas.microsoft.com/office/drawing/2014/main" id="{F9C497E5-9407-4EF7-9630-A5E4096D487B}"/>
              </a:ext>
            </a:extLst>
          </p:cNvPr>
          <p:cNvPicPr/>
          <p:nvPr/>
        </p:nvPicPr>
        <p:blipFill rotWithShape="1">
          <a:blip r:embed="rId2">
            <a:extLst>
              <a:ext uri="{28A0092B-C50C-407E-A947-70E740481C1C}">
                <a14:useLocalDpi xmlns:a14="http://schemas.microsoft.com/office/drawing/2010/main" val="0"/>
              </a:ext>
            </a:extLst>
          </a:blip>
          <a:srcRect/>
          <a:stretch/>
        </p:blipFill>
        <p:spPr bwMode="auto">
          <a:xfrm>
            <a:off x="1371600" y="3628501"/>
            <a:ext cx="1173998" cy="9101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15634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7771-FE13-40DC-8928-F040F3F009D9}"/>
              </a:ext>
            </a:extLst>
          </p:cNvPr>
          <p:cNvSpPr>
            <a:spLocks noGrp="1"/>
          </p:cNvSpPr>
          <p:nvPr>
            <p:ph type="title"/>
          </p:nvPr>
        </p:nvSpPr>
        <p:spPr>
          <a:xfrm>
            <a:off x="313593" y="1256742"/>
            <a:ext cx="4800600" cy="1293028"/>
          </a:xfrm>
        </p:spPr>
        <p:txBody>
          <a:bodyPr/>
          <a:lstStyle/>
          <a:p>
            <a:r>
              <a:rPr lang="en-US" b="1" dirty="0"/>
              <a:t>Lift Up Your Eyes</a:t>
            </a:r>
            <a:endParaRPr lang="en-US" dirty="0"/>
          </a:p>
        </p:txBody>
      </p:sp>
      <p:sp>
        <p:nvSpPr>
          <p:cNvPr id="3" name="Content Placeholder 2">
            <a:extLst>
              <a:ext uri="{FF2B5EF4-FFF2-40B4-BE49-F238E27FC236}">
                <a16:creationId xmlns:a16="http://schemas.microsoft.com/office/drawing/2014/main" id="{31C4BA0D-0573-43DA-B36E-A078CEF9EFF5}"/>
              </a:ext>
            </a:extLst>
          </p:cNvPr>
          <p:cNvSpPr>
            <a:spLocks noGrp="1"/>
          </p:cNvSpPr>
          <p:nvPr>
            <p:ph idx="1"/>
          </p:nvPr>
        </p:nvSpPr>
        <p:spPr>
          <a:xfrm>
            <a:off x="5345723" y="281354"/>
            <a:ext cx="6740769" cy="6529754"/>
          </a:xfrm>
        </p:spPr>
        <p:txBody>
          <a:bodyPr>
            <a:noAutofit/>
          </a:bodyPr>
          <a:lstStyle/>
          <a:p>
            <a:r>
              <a:rPr lang="en-US" sz="2000" dirty="0"/>
              <a:t>Jesus expressed it this way in John 4:35-36: “Say not ye, There are yet four months, and </a:t>
            </a:r>
            <a:r>
              <a:rPr lang="en-US" sz="2000" i="1" dirty="0"/>
              <a:t>then</a:t>
            </a:r>
            <a:r>
              <a:rPr lang="en-US" sz="2000" dirty="0"/>
              <a:t> cometh harvest? behold, I say unto you, Lift up your eyes, and look on the fields; for they are white already to harvest.  And he that </a:t>
            </a:r>
            <a:r>
              <a:rPr lang="en-US" sz="2000" dirty="0" err="1"/>
              <a:t>reapeth</a:t>
            </a:r>
            <a:r>
              <a:rPr lang="en-US" sz="2000" dirty="0"/>
              <a:t> </a:t>
            </a:r>
            <a:r>
              <a:rPr lang="en-US" sz="2000" dirty="0" err="1"/>
              <a:t>receiveth</a:t>
            </a:r>
            <a:r>
              <a:rPr lang="en-US" sz="2000" dirty="0"/>
              <a:t> wages, and </a:t>
            </a:r>
            <a:r>
              <a:rPr lang="en-US" sz="2000" dirty="0" err="1"/>
              <a:t>gathereth</a:t>
            </a:r>
            <a:r>
              <a:rPr lang="en-US" sz="2000" dirty="0"/>
              <a:t> fruit unto life eternal: that both he that soweth and he that </a:t>
            </a:r>
            <a:r>
              <a:rPr lang="en-US" sz="2000" dirty="0" err="1"/>
              <a:t>reapeth</a:t>
            </a:r>
            <a:r>
              <a:rPr lang="en-US" sz="2000" dirty="0"/>
              <a:t> may rejoice together.”  </a:t>
            </a:r>
          </a:p>
          <a:p>
            <a:r>
              <a:rPr lang="en-US" sz="2000" dirty="0"/>
              <a:t>When the crop is ready to be harvested, then it is all hands available.  When the harvest is particularly plentiful, there are always too few laborers.  </a:t>
            </a:r>
          </a:p>
          <a:p>
            <a:r>
              <a:rPr lang="en-US" sz="2000" dirty="0"/>
              <a:t>This is also true in God's vineyard (Matt 9:37-38 and Luke 10:2).  </a:t>
            </a:r>
          </a:p>
          <a:p>
            <a:r>
              <a:rPr lang="en-US" sz="2000" dirty="0"/>
              <a:t>Christians must be about the work God has set before them – spreading the gospel.  But they will only do so if they see the importance of the eternal and value the lost souls around them that are condemned to hell without the gospel.  </a:t>
            </a:r>
          </a:p>
          <a:p>
            <a:r>
              <a:rPr lang="en-US" sz="2000" b="1" dirty="0"/>
              <a:t>The Christian can help God raise those who are spiritually dead to walk in newness of life with God by sharing the gospel</a:t>
            </a:r>
            <a:r>
              <a:rPr lang="en-US" sz="2000" dirty="0"/>
              <a:t>.</a:t>
            </a:r>
          </a:p>
          <a:p>
            <a:endParaRPr lang="en-US" sz="2000" dirty="0"/>
          </a:p>
        </p:txBody>
      </p:sp>
      <p:pic>
        <p:nvPicPr>
          <p:cNvPr id="5" name="Picture 4" descr="A close up of a plant&#10;&#10;Description automatically generated">
            <a:extLst>
              <a:ext uri="{FF2B5EF4-FFF2-40B4-BE49-F238E27FC236}">
                <a16:creationId xmlns:a16="http://schemas.microsoft.com/office/drawing/2014/main" id="{8D0041FA-E889-4BBC-A884-E8279E0732FA}"/>
              </a:ext>
            </a:extLst>
          </p:cNvPr>
          <p:cNvPicPr>
            <a:picLocks noChangeAspect="1"/>
          </p:cNvPicPr>
          <p:nvPr/>
        </p:nvPicPr>
        <p:blipFill>
          <a:blip r:embed="rId2"/>
          <a:stretch>
            <a:fillRect/>
          </a:stretch>
        </p:blipFill>
        <p:spPr>
          <a:xfrm>
            <a:off x="313593" y="2746689"/>
            <a:ext cx="4800600" cy="3429000"/>
          </a:xfrm>
          <a:prstGeom prst="rect">
            <a:avLst/>
          </a:prstGeom>
        </p:spPr>
      </p:pic>
    </p:spTree>
    <p:extLst>
      <p:ext uri="{BB962C8B-B14F-4D97-AF65-F5344CB8AC3E}">
        <p14:creationId xmlns:p14="http://schemas.microsoft.com/office/powerpoint/2010/main" val="969306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9E8C-0118-4120-B0F0-0B5EA3386117}"/>
              </a:ext>
            </a:extLst>
          </p:cNvPr>
          <p:cNvSpPr>
            <a:spLocks noGrp="1"/>
          </p:cNvSpPr>
          <p:nvPr>
            <p:ph type="title"/>
          </p:nvPr>
        </p:nvSpPr>
        <p:spPr>
          <a:xfrm>
            <a:off x="161713" y="3881439"/>
            <a:ext cx="4019030" cy="2650515"/>
          </a:xfrm>
        </p:spPr>
        <p:txBody>
          <a:bodyPr>
            <a:normAutofit/>
          </a:bodyPr>
          <a:lstStyle/>
          <a:p>
            <a:r>
              <a:rPr lang="en-US" sz="4400" b="1" dirty="0"/>
              <a:t>In the Twinkling Of An Eye</a:t>
            </a:r>
            <a:endParaRPr lang="en-US" sz="4400" dirty="0"/>
          </a:p>
        </p:txBody>
      </p:sp>
      <p:sp>
        <p:nvSpPr>
          <p:cNvPr id="3" name="Content Placeholder 2">
            <a:extLst>
              <a:ext uri="{FF2B5EF4-FFF2-40B4-BE49-F238E27FC236}">
                <a16:creationId xmlns:a16="http://schemas.microsoft.com/office/drawing/2014/main" id="{6C2C72B4-32E5-429C-A33A-52CC328BE0D9}"/>
              </a:ext>
            </a:extLst>
          </p:cNvPr>
          <p:cNvSpPr>
            <a:spLocks noGrp="1"/>
          </p:cNvSpPr>
          <p:nvPr>
            <p:ph idx="1"/>
          </p:nvPr>
        </p:nvSpPr>
        <p:spPr>
          <a:xfrm>
            <a:off x="4342455" y="433753"/>
            <a:ext cx="8022462" cy="6518031"/>
          </a:xfrm>
        </p:spPr>
        <p:txBody>
          <a:bodyPr>
            <a:normAutofit fontScale="92500"/>
          </a:bodyPr>
          <a:lstStyle/>
          <a:p>
            <a:r>
              <a:rPr lang="en-US" dirty="0"/>
              <a:t>There are few guarantees in life.  And there is only one certainty:  Each human will face death or Christ's return, and thus judgment.  It will either be a great day or a day of dread and doom.  </a:t>
            </a:r>
          </a:p>
          <a:p>
            <a:r>
              <a:rPr lang="en-US" dirty="0"/>
              <a:t>Peter challenges Christians who understand Jesus is returning to lead lives of holiness and godliness (2 Pet 3:11-13).  </a:t>
            </a:r>
          </a:p>
          <a:p>
            <a:r>
              <a:rPr lang="en-US" dirty="0"/>
              <a:t>When Christ returns, those who belong to Him will be changed.  Then, He will deliver the kingdom to God the Father.  </a:t>
            </a:r>
          </a:p>
          <a:p>
            <a:r>
              <a:rPr lang="en-US" dirty="0"/>
              <a:t>From the perishable, dishonored, natural, and mortal, Christians will be changed into the imperishable, glorified, immortal, and spiritual.  </a:t>
            </a:r>
          </a:p>
          <a:p>
            <a:r>
              <a:rPr lang="en-US" dirty="0"/>
              <a:t>The “children of light” will continue to bear the image of Christ in His victory over sin and death.  This all will happen when Christ returns in the twinkling of an eye.  </a:t>
            </a:r>
          </a:p>
          <a:p>
            <a:r>
              <a:rPr lang="en-US" dirty="0"/>
              <a:t>1 Corinthians 15:52 celebrates, “In a moment, in the twinkling of an eye, at the last trump: for the trumpet shall sound, and the dead shall be raised incorruptible, and we shall be changed."  With this promise of victory, Paul encourages Christians to be “steadfast, unmovable, always abounding in the work of the Lord.”</a:t>
            </a:r>
          </a:p>
          <a:p>
            <a:endParaRPr lang="en-US" dirty="0"/>
          </a:p>
        </p:txBody>
      </p:sp>
      <p:pic>
        <p:nvPicPr>
          <p:cNvPr id="4" name="irc_mi" descr="Image result for twinkling of an eye">
            <a:extLst>
              <a:ext uri="{FF2B5EF4-FFF2-40B4-BE49-F238E27FC236}">
                <a16:creationId xmlns:a16="http://schemas.microsoft.com/office/drawing/2014/main" id="{51A15347-739E-44AF-BEB8-E328B6B9B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6630"/>
            <a:ext cx="4342455" cy="28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0126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CDF3-22F1-47E7-AC36-82CE09CC2854}"/>
              </a:ext>
            </a:extLst>
          </p:cNvPr>
          <p:cNvSpPr>
            <a:spLocks noGrp="1"/>
          </p:cNvSpPr>
          <p:nvPr>
            <p:ph type="title"/>
          </p:nvPr>
        </p:nvSpPr>
        <p:spPr>
          <a:xfrm>
            <a:off x="2895600" y="418384"/>
            <a:ext cx="8417668" cy="1293028"/>
          </a:xfrm>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86B74EC5-76D1-49A6-B7FB-A1E6B0428D7C}"/>
              </a:ext>
            </a:extLst>
          </p:cNvPr>
          <p:cNvSpPr>
            <a:spLocks noGrp="1"/>
          </p:cNvSpPr>
          <p:nvPr>
            <p:ph idx="1"/>
          </p:nvPr>
        </p:nvSpPr>
        <p:spPr>
          <a:xfrm>
            <a:off x="685800" y="764373"/>
            <a:ext cx="6777681" cy="6048289"/>
          </a:xfrm>
        </p:spPr>
        <p:txBody>
          <a:bodyPr>
            <a:normAutofit lnSpcReduction="10000"/>
          </a:bodyPr>
          <a:lstStyle/>
          <a:p>
            <a:r>
              <a:rPr lang="en-US" b="1" dirty="0"/>
              <a:t>In the previous lesson, we learned part of the light story.  </a:t>
            </a:r>
          </a:p>
          <a:p>
            <a:r>
              <a:rPr lang="en-US" b="1" dirty="0"/>
              <a:t>In the beginning, God created light.  </a:t>
            </a:r>
          </a:p>
          <a:p>
            <a:r>
              <a:rPr lang="en-US" b="1" dirty="0"/>
              <a:t>God is light.  </a:t>
            </a:r>
          </a:p>
          <a:p>
            <a:r>
              <a:rPr lang="en-US" b="1" dirty="0"/>
              <a:t>Light is multifaceted and many splendored.  It is quiet, unhurried, and powerful.  </a:t>
            </a:r>
          </a:p>
          <a:p>
            <a:r>
              <a:rPr lang="en-US" b="1" dirty="0"/>
              <a:t>Since the Garden of Eden, Satan has been deceiving humanity's eyes and ears with his lies, such that human eyes are darkened.  </a:t>
            </a:r>
          </a:p>
          <a:p>
            <a:r>
              <a:rPr lang="en-US" b="1" dirty="0"/>
              <a:t>Christ came to cure spiritual blindness and open eyes to see the spiritual rather than the temporal.  </a:t>
            </a:r>
          </a:p>
          <a:p>
            <a:r>
              <a:rPr lang="en-US" b="1" dirty="0"/>
              <a:t>Once one can focus and make their eyes single, then these “children of light” must keep their focus on Christ and God.  </a:t>
            </a:r>
          </a:p>
          <a:p>
            <a:r>
              <a:rPr lang="en-US" b="1" dirty="0"/>
              <a:t>Jesus healed the blind then, and He cures spiritual blindness now.  </a:t>
            </a:r>
          </a:p>
          <a:p>
            <a:r>
              <a:rPr lang="en-US" b="1" dirty="0"/>
              <a:t>Let us continue the story of light.</a:t>
            </a:r>
          </a:p>
          <a:p>
            <a:endParaRPr lang="en-US" b="1" dirty="0"/>
          </a:p>
        </p:txBody>
      </p:sp>
      <p:pic>
        <p:nvPicPr>
          <p:cNvPr id="5" name="Picture 4" descr="A picture containing blur&#10;&#10;Description automatically generated">
            <a:extLst>
              <a:ext uri="{FF2B5EF4-FFF2-40B4-BE49-F238E27FC236}">
                <a16:creationId xmlns:a16="http://schemas.microsoft.com/office/drawing/2014/main" id="{B4B561BA-35E8-4126-8028-7C59C74BDC66}"/>
              </a:ext>
            </a:extLst>
          </p:cNvPr>
          <p:cNvPicPr>
            <a:picLocks noChangeAspect="1"/>
          </p:cNvPicPr>
          <p:nvPr/>
        </p:nvPicPr>
        <p:blipFill rotWithShape="1">
          <a:blip r:embed="rId2"/>
          <a:srcRect b="4080"/>
          <a:stretch/>
        </p:blipFill>
        <p:spPr>
          <a:xfrm rot="5400000">
            <a:off x="7006738" y="2263828"/>
            <a:ext cx="5095829" cy="3517230"/>
          </a:xfrm>
          <a:prstGeom prst="rect">
            <a:avLst/>
          </a:prstGeom>
        </p:spPr>
      </p:pic>
    </p:spTree>
    <p:extLst>
      <p:ext uri="{BB962C8B-B14F-4D97-AF65-F5344CB8AC3E}">
        <p14:creationId xmlns:p14="http://schemas.microsoft.com/office/powerpoint/2010/main" val="39891803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blue sky in the background&#10;&#10;Description automatically generated">
            <a:extLst>
              <a:ext uri="{FF2B5EF4-FFF2-40B4-BE49-F238E27FC236}">
                <a16:creationId xmlns:a16="http://schemas.microsoft.com/office/drawing/2014/main" id="{58F0F0C6-74AA-470D-8245-6404938A6FB6}"/>
              </a:ext>
            </a:extLst>
          </p:cNvPr>
          <p:cNvPicPr>
            <a:picLocks noChangeAspect="1"/>
          </p:cNvPicPr>
          <p:nvPr/>
        </p:nvPicPr>
        <p:blipFill>
          <a:blip r:embed="rId2"/>
          <a:stretch>
            <a:fillRect/>
          </a:stretch>
        </p:blipFill>
        <p:spPr>
          <a:xfrm>
            <a:off x="2995467" y="996462"/>
            <a:ext cx="9196533" cy="5861538"/>
          </a:xfrm>
          <a:prstGeom prst="rect">
            <a:avLst/>
          </a:prstGeom>
        </p:spPr>
      </p:pic>
      <p:sp>
        <p:nvSpPr>
          <p:cNvPr id="2" name="Title 1">
            <a:extLst>
              <a:ext uri="{FF2B5EF4-FFF2-40B4-BE49-F238E27FC236}">
                <a16:creationId xmlns:a16="http://schemas.microsoft.com/office/drawing/2014/main" id="{ADA3A4E1-0FBB-4649-B206-596D287DBB27}"/>
              </a:ext>
            </a:extLst>
          </p:cNvPr>
          <p:cNvSpPr>
            <a:spLocks noGrp="1"/>
          </p:cNvSpPr>
          <p:nvPr>
            <p:ph type="title"/>
          </p:nvPr>
        </p:nvSpPr>
        <p:spPr>
          <a:xfrm>
            <a:off x="1899138" y="-140502"/>
            <a:ext cx="8610600" cy="1293028"/>
          </a:xfrm>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C23F7C38-8E91-405B-8A5A-D42F20D16F83}"/>
              </a:ext>
            </a:extLst>
          </p:cNvPr>
          <p:cNvSpPr>
            <a:spLocks noGrp="1"/>
          </p:cNvSpPr>
          <p:nvPr>
            <p:ph idx="1"/>
          </p:nvPr>
        </p:nvSpPr>
        <p:spPr>
          <a:xfrm>
            <a:off x="428626" y="1152526"/>
            <a:ext cx="6743700" cy="5514974"/>
          </a:xfrm>
        </p:spPr>
        <p:txBody>
          <a:bodyPr>
            <a:normAutofit/>
          </a:bodyPr>
          <a:lstStyle/>
          <a:p>
            <a:r>
              <a:rPr lang="en-US" sz="2400" dirty="0"/>
              <a:t>Christians must carry and reflect God's light while perfecting holiness in their lives.  </a:t>
            </a:r>
          </a:p>
          <a:p>
            <a:r>
              <a:rPr lang="en-US" sz="2400" dirty="0"/>
              <a:t>This requires bringing all in obedience to Christ while battling the blind spots of sin.  </a:t>
            </a:r>
          </a:p>
          <a:p>
            <a:r>
              <a:rPr lang="en-US" sz="2400" dirty="0"/>
              <a:t>Christians must be careful not to trust the carnal eye, but to walk by faith instead of sight.  </a:t>
            </a:r>
          </a:p>
          <a:p>
            <a:r>
              <a:rPr lang="en-US" sz="2400" dirty="0"/>
              <a:t>This requires looking to the eternal and not the temporal.  </a:t>
            </a:r>
          </a:p>
          <a:p>
            <a:r>
              <a:rPr lang="en-US" sz="2400" dirty="0"/>
              <a:t>The Christian wants to share the gospel, trying to save all in the harvest that is for eternity.  </a:t>
            </a:r>
          </a:p>
          <a:p>
            <a:r>
              <a:rPr lang="en-US" sz="2400" dirty="0"/>
              <a:t>Jesus will come again in the twinkling of an eye.</a:t>
            </a:r>
          </a:p>
          <a:p>
            <a:endParaRPr lang="en-US" sz="2400" dirty="0"/>
          </a:p>
        </p:txBody>
      </p:sp>
    </p:spTree>
    <p:extLst>
      <p:ext uri="{BB962C8B-B14F-4D97-AF65-F5344CB8AC3E}">
        <p14:creationId xmlns:p14="http://schemas.microsoft.com/office/powerpoint/2010/main" val="36470598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CDF3-22F1-47E7-AC36-82CE09CC2854}"/>
              </a:ext>
            </a:extLst>
          </p:cNvPr>
          <p:cNvSpPr>
            <a:spLocks noGrp="1"/>
          </p:cNvSpPr>
          <p:nvPr>
            <p:ph type="title"/>
          </p:nvPr>
        </p:nvSpPr>
        <p:spPr>
          <a:xfrm>
            <a:off x="2895600" y="418384"/>
            <a:ext cx="8610600" cy="1293028"/>
          </a:xfrm>
        </p:spPr>
        <p:txBody>
          <a:bodyPr/>
          <a:lstStyle/>
          <a:p>
            <a:r>
              <a:rPr lang="en-US" b="1" dirty="0"/>
              <a:t>Introduction</a:t>
            </a:r>
            <a:endParaRPr lang="en-US" dirty="0"/>
          </a:p>
        </p:txBody>
      </p:sp>
      <p:sp>
        <p:nvSpPr>
          <p:cNvPr id="3" name="Content Placeholder 2">
            <a:extLst>
              <a:ext uri="{FF2B5EF4-FFF2-40B4-BE49-F238E27FC236}">
                <a16:creationId xmlns:a16="http://schemas.microsoft.com/office/drawing/2014/main" id="{86B74EC5-76D1-49A6-B7FB-A1E6B0428D7C}"/>
              </a:ext>
            </a:extLst>
          </p:cNvPr>
          <p:cNvSpPr>
            <a:spLocks noGrp="1"/>
          </p:cNvSpPr>
          <p:nvPr>
            <p:ph idx="1"/>
          </p:nvPr>
        </p:nvSpPr>
        <p:spPr>
          <a:xfrm>
            <a:off x="685800" y="764373"/>
            <a:ext cx="6777681" cy="6048289"/>
          </a:xfrm>
        </p:spPr>
        <p:txBody>
          <a:bodyPr>
            <a:normAutofit lnSpcReduction="10000"/>
          </a:bodyPr>
          <a:lstStyle/>
          <a:p>
            <a:r>
              <a:rPr lang="en-US" b="1" dirty="0"/>
              <a:t>In the previous lesson, we learned part of the light story.  </a:t>
            </a:r>
          </a:p>
          <a:p>
            <a:r>
              <a:rPr lang="en-US" b="1" dirty="0"/>
              <a:t>In the beginning, God created light.  </a:t>
            </a:r>
          </a:p>
          <a:p>
            <a:r>
              <a:rPr lang="en-US" b="1" dirty="0"/>
              <a:t>God is light.  </a:t>
            </a:r>
          </a:p>
          <a:p>
            <a:r>
              <a:rPr lang="en-US" b="1" dirty="0"/>
              <a:t>Light is multifaceted and many splendored.  It is quiet, unhurried, and powerful.  </a:t>
            </a:r>
          </a:p>
          <a:p>
            <a:r>
              <a:rPr lang="en-US" b="1" dirty="0"/>
              <a:t>Since the Garden of Eden, Satan has been deceiving humanity's eyes and ears with his lies, such that human eyes are darkened.  </a:t>
            </a:r>
          </a:p>
          <a:p>
            <a:r>
              <a:rPr lang="en-US" b="1" dirty="0"/>
              <a:t>Christ came to cure spiritual blindness and open eyes to see the spiritual rather than the temporal.  </a:t>
            </a:r>
          </a:p>
          <a:p>
            <a:r>
              <a:rPr lang="en-US" b="1" dirty="0"/>
              <a:t>Once one can focus and make their eyes single, then these “children of light” must keep their focus on Christ and God.  </a:t>
            </a:r>
          </a:p>
          <a:p>
            <a:r>
              <a:rPr lang="en-US" b="1" dirty="0"/>
              <a:t>Jesus healed the blind then, and He cures spiritual blindness now.  </a:t>
            </a:r>
          </a:p>
          <a:p>
            <a:r>
              <a:rPr lang="en-US" b="1" dirty="0"/>
              <a:t>Let us continue the story of light.</a:t>
            </a:r>
          </a:p>
          <a:p>
            <a:endParaRPr lang="en-US" b="1" dirty="0"/>
          </a:p>
        </p:txBody>
      </p:sp>
      <p:pic>
        <p:nvPicPr>
          <p:cNvPr id="5" name="Picture 4" descr="A picture containing blur&#10;&#10;Description automatically generated">
            <a:extLst>
              <a:ext uri="{FF2B5EF4-FFF2-40B4-BE49-F238E27FC236}">
                <a16:creationId xmlns:a16="http://schemas.microsoft.com/office/drawing/2014/main" id="{B4B561BA-35E8-4126-8028-7C59C74BDC66}"/>
              </a:ext>
            </a:extLst>
          </p:cNvPr>
          <p:cNvPicPr>
            <a:picLocks noChangeAspect="1"/>
          </p:cNvPicPr>
          <p:nvPr/>
        </p:nvPicPr>
        <p:blipFill rotWithShape="1">
          <a:blip r:embed="rId2"/>
          <a:srcRect b="4080"/>
          <a:stretch/>
        </p:blipFill>
        <p:spPr>
          <a:xfrm rot="5400000">
            <a:off x="7006738" y="2263828"/>
            <a:ext cx="5095829" cy="3517230"/>
          </a:xfrm>
          <a:prstGeom prst="rect">
            <a:avLst/>
          </a:prstGeom>
        </p:spPr>
      </p:pic>
    </p:spTree>
    <p:extLst>
      <p:ext uri="{BB962C8B-B14F-4D97-AF65-F5344CB8AC3E}">
        <p14:creationId xmlns:p14="http://schemas.microsoft.com/office/powerpoint/2010/main" val="36130237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1B9F-37F9-489A-B764-D842CAF31A01}"/>
              </a:ext>
            </a:extLst>
          </p:cNvPr>
          <p:cNvSpPr>
            <a:spLocks noGrp="1"/>
          </p:cNvSpPr>
          <p:nvPr>
            <p:ph type="title"/>
          </p:nvPr>
        </p:nvSpPr>
        <p:spPr>
          <a:xfrm>
            <a:off x="3435484" y="764373"/>
            <a:ext cx="8610600" cy="1293028"/>
          </a:xfrm>
        </p:spPr>
        <p:txBody>
          <a:bodyPr/>
          <a:lstStyle/>
          <a:p>
            <a:r>
              <a:rPr lang="en-US" b="1" dirty="0"/>
              <a:t>Reflecting </a:t>
            </a:r>
            <a:br>
              <a:rPr lang="en-US" b="1" dirty="0"/>
            </a:br>
            <a:r>
              <a:rPr lang="en-US" b="1" dirty="0"/>
              <a:t>God’s Light</a:t>
            </a:r>
            <a:endParaRPr lang="en-US" dirty="0"/>
          </a:p>
        </p:txBody>
      </p:sp>
      <p:sp>
        <p:nvSpPr>
          <p:cNvPr id="3" name="Content Placeholder 2">
            <a:extLst>
              <a:ext uri="{FF2B5EF4-FFF2-40B4-BE49-F238E27FC236}">
                <a16:creationId xmlns:a16="http://schemas.microsoft.com/office/drawing/2014/main" id="{D6BF368D-AB2C-42FA-833B-8011080A2AE8}"/>
              </a:ext>
            </a:extLst>
          </p:cNvPr>
          <p:cNvSpPr>
            <a:spLocks noGrp="1"/>
          </p:cNvSpPr>
          <p:nvPr>
            <p:ph idx="1"/>
          </p:nvPr>
        </p:nvSpPr>
        <p:spPr>
          <a:xfrm>
            <a:off x="145916" y="515566"/>
            <a:ext cx="8610600" cy="6201861"/>
          </a:xfrm>
        </p:spPr>
        <p:txBody>
          <a:bodyPr>
            <a:noAutofit/>
          </a:bodyPr>
          <a:lstStyle/>
          <a:p>
            <a:r>
              <a:rPr lang="en-US" sz="2000" dirty="0"/>
              <a:t>As a child of the light, we seek to keep our focus on Jesus and to imitate Him.  </a:t>
            </a:r>
          </a:p>
          <a:p>
            <a:r>
              <a:rPr lang="en-US" sz="2000" b="1" dirty="0"/>
              <a:t>Our goal is to be His image bearer as we are transformed in obedience through the renewing of our mind to righteousness and holiness</a:t>
            </a:r>
            <a:r>
              <a:rPr lang="en-US" sz="2000" dirty="0"/>
              <a:t> (Rom 12:1-2, </a:t>
            </a:r>
            <a:r>
              <a:rPr lang="en-US" sz="2000" dirty="0" err="1"/>
              <a:t>Ephes</a:t>
            </a:r>
            <a:r>
              <a:rPr lang="en-US" sz="2000" dirty="0"/>
              <a:t> 4:23ff).  </a:t>
            </a:r>
          </a:p>
          <a:p>
            <a:r>
              <a:rPr lang="en-US" sz="2000" dirty="0"/>
              <a:t>So in the mind’s eye, when one thinks of God and Christ and heaven from many passages, the idea of a strong pure white light often comes to mind.  </a:t>
            </a:r>
          </a:p>
          <a:p>
            <a:r>
              <a:rPr lang="en-US" sz="2000" dirty="0"/>
              <a:t>Hebrews 1:3 records, “Who being the brightness of </a:t>
            </a:r>
            <a:r>
              <a:rPr lang="en-US" sz="2000" i="1" dirty="0"/>
              <a:t>his</a:t>
            </a:r>
            <a:r>
              <a:rPr lang="en-US" sz="2000" dirty="0"/>
              <a:t> glory, and the express image of his person, and upholding all things by the word of his power, when he had by himself purged our sins, sat down on the right hand of the Majesty on high.”  </a:t>
            </a:r>
          </a:p>
          <a:p>
            <a:r>
              <a:rPr lang="en-US" sz="2000" dirty="0"/>
              <a:t>Revelation 1:16 records, “And he had in his right hand seven stars: and out of his mouth went a sharp two edged sword: and his countenance </a:t>
            </a:r>
            <a:r>
              <a:rPr lang="en-US" sz="2000" i="1" dirty="0"/>
              <a:t>was</a:t>
            </a:r>
            <a:r>
              <a:rPr lang="en-US" sz="2000" dirty="0"/>
              <a:t> as the sun shineth in his strength.”  </a:t>
            </a:r>
          </a:p>
          <a:p>
            <a:r>
              <a:rPr lang="en-US" sz="2000" dirty="0"/>
              <a:t>2 Corinthians 4:6 reads, “For God, who commanded the light to shine out of darkness, hath shined in our hearts, to </a:t>
            </a:r>
            <a:r>
              <a:rPr lang="en-US" sz="2000" i="1" dirty="0"/>
              <a:t>give</a:t>
            </a:r>
            <a:r>
              <a:rPr lang="en-US" sz="2000" dirty="0"/>
              <a:t> the light of the knowledge of the glory of God in the face of Jesus Christ.”  </a:t>
            </a:r>
          </a:p>
          <a:p>
            <a:r>
              <a:rPr lang="en-US" sz="2000" dirty="0"/>
              <a:t>Other passages such as Matthew 28:3 and Revelation 4, give a finite mind the idea again of pure white, overpowering light.  </a:t>
            </a:r>
          </a:p>
          <a:p>
            <a:endParaRPr lang="en-US" sz="2000" dirty="0"/>
          </a:p>
        </p:txBody>
      </p:sp>
      <p:pic>
        <p:nvPicPr>
          <p:cNvPr id="1026" name="irc_mi" descr="Image result for reflection of god">
            <a:extLst>
              <a:ext uri="{FF2B5EF4-FFF2-40B4-BE49-F238E27FC236}">
                <a16:creationId xmlns:a16="http://schemas.microsoft.com/office/drawing/2014/main" id="{31AA1FF3-8A98-46BC-A1B6-8BB845FB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397" y="2788877"/>
            <a:ext cx="3421603" cy="2566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8425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356A-57F1-420C-8F25-E2C1CA3664C4}"/>
              </a:ext>
            </a:extLst>
          </p:cNvPr>
          <p:cNvSpPr>
            <a:spLocks noGrp="1"/>
          </p:cNvSpPr>
          <p:nvPr>
            <p:ph type="title"/>
          </p:nvPr>
        </p:nvSpPr>
        <p:spPr>
          <a:xfrm>
            <a:off x="2953966" y="97278"/>
            <a:ext cx="8610600" cy="1293028"/>
          </a:xfrm>
        </p:spPr>
        <p:txBody>
          <a:bodyPr/>
          <a:lstStyle/>
          <a:p>
            <a:r>
              <a:rPr lang="en-US" b="1" dirty="0"/>
              <a:t>Reflecting God’s Light</a:t>
            </a:r>
            <a:endParaRPr lang="en-US" dirty="0"/>
          </a:p>
        </p:txBody>
      </p:sp>
      <p:pic>
        <p:nvPicPr>
          <p:cNvPr id="5" name="Picture 4">
            <a:extLst>
              <a:ext uri="{FF2B5EF4-FFF2-40B4-BE49-F238E27FC236}">
                <a16:creationId xmlns:a16="http://schemas.microsoft.com/office/drawing/2014/main" id="{F3101FC1-87B6-4EA3-9BDC-FEE6136209AA}"/>
              </a:ext>
            </a:extLst>
          </p:cNvPr>
          <p:cNvPicPr>
            <a:picLocks noChangeAspect="1"/>
          </p:cNvPicPr>
          <p:nvPr/>
        </p:nvPicPr>
        <p:blipFill>
          <a:blip r:embed="rId2"/>
          <a:stretch>
            <a:fillRect/>
          </a:stretch>
        </p:blipFill>
        <p:spPr>
          <a:xfrm>
            <a:off x="5312387" y="1498060"/>
            <a:ext cx="8300934" cy="4669276"/>
          </a:xfrm>
          <a:prstGeom prst="rect">
            <a:avLst/>
          </a:prstGeom>
        </p:spPr>
      </p:pic>
      <p:sp>
        <p:nvSpPr>
          <p:cNvPr id="3" name="Content Placeholder 2">
            <a:extLst>
              <a:ext uri="{FF2B5EF4-FFF2-40B4-BE49-F238E27FC236}">
                <a16:creationId xmlns:a16="http://schemas.microsoft.com/office/drawing/2014/main" id="{9FAE0171-DDB5-4E44-AFA3-EA60AE5A96A1}"/>
              </a:ext>
            </a:extLst>
          </p:cNvPr>
          <p:cNvSpPr>
            <a:spLocks noGrp="1"/>
          </p:cNvSpPr>
          <p:nvPr>
            <p:ph idx="1"/>
          </p:nvPr>
        </p:nvSpPr>
        <p:spPr>
          <a:xfrm>
            <a:off x="165370" y="1138137"/>
            <a:ext cx="7431932" cy="5136203"/>
          </a:xfrm>
        </p:spPr>
        <p:txBody>
          <a:bodyPr>
            <a:noAutofit/>
          </a:bodyPr>
          <a:lstStyle/>
          <a:p>
            <a:r>
              <a:rPr lang="en-US" b="1" dirty="0"/>
              <a:t>God is light.  </a:t>
            </a:r>
          </a:p>
          <a:p>
            <a:r>
              <a:rPr lang="en-US" b="1" dirty="0"/>
              <a:t>Christ is the express image and the brightness of His glory.  </a:t>
            </a:r>
          </a:p>
          <a:p>
            <a:r>
              <a:rPr lang="en-US" b="1" dirty="0"/>
              <a:t>Christians are called to imitate Jesus, to be holy, and share the light of the gospel.</a:t>
            </a:r>
            <a:r>
              <a:rPr lang="en-US" dirty="0"/>
              <a:t>  </a:t>
            </a:r>
          </a:p>
          <a:p>
            <a:r>
              <a:rPr lang="en-US" dirty="0"/>
              <a:t>Christians are God’s image bearers to the world.  </a:t>
            </a:r>
          </a:p>
          <a:p>
            <a:r>
              <a:rPr lang="en-US" dirty="0"/>
              <a:t>The most powerful light to the human senses is the sun.  </a:t>
            </a:r>
          </a:p>
          <a:p>
            <a:r>
              <a:rPr lang="en-US" dirty="0"/>
              <a:t>In the mind’s eye of understanding, we can see God as the sun and the rays of the sun as Christ.  Christians are the reflecting surface or mirror of that “light.”  </a:t>
            </a:r>
          </a:p>
          <a:p>
            <a:r>
              <a:rPr lang="en-US" dirty="0"/>
              <a:t>People might not understand or be able to see if their mirror is dull.  (If you have never seen an old mirror, please observe the difference in the mirrors more in use now.)  </a:t>
            </a:r>
          </a:p>
          <a:p>
            <a:endParaRPr lang="en-US" dirty="0"/>
          </a:p>
        </p:txBody>
      </p:sp>
    </p:spTree>
    <p:extLst>
      <p:ext uri="{BB962C8B-B14F-4D97-AF65-F5344CB8AC3E}">
        <p14:creationId xmlns:p14="http://schemas.microsoft.com/office/powerpoint/2010/main" val="21128267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EFBA-A561-4629-8430-31A5FBECA68B}"/>
              </a:ext>
            </a:extLst>
          </p:cNvPr>
          <p:cNvSpPr>
            <a:spLocks noGrp="1"/>
          </p:cNvSpPr>
          <p:nvPr>
            <p:ph type="title"/>
          </p:nvPr>
        </p:nvSpPr>
        <p:spPr>
          <a:xfrm>
            <a:off x="3109608" y="150779"/>
            <a:ext cx="8610600" cy="1293028"/>
          </a:xfrm>
        </p:spPr>
        <p:txBody>
          <a:bodyPr/>
          <a:lstStyle/>
          <a:p>
            <a:r>
              <a:rPr lang="en-US" b="1" dirty="0"/>
              <a:t>Reflecting God’s Light</a:t>
            </a:r>
            <a:endParaRPr lang="en-US" dirty="0"/>
          </a:p>
        </p:txBody>
      </p:sp>
      <p:sp>
        <p:nvSpPr>
          <p:cNvPr id="3" name="Content Placeholder 2">
            <a:extLst>
              <a:ext uri="{FF2B5EF4-FFF2-40B4-BE49-F238E27FC236}">
                <a16:creationId xmlns:a16="http://schemas.microsoft.com/office/drawing/2014/main" id="{EFAFA4E2-34E0-4EB3-ABEF-7B0ED74087FA}"/>
              </a:ext>
            </a:extLst>
          </p:cNvPr>
          <p:cNvSpPr>
            <a:spLocks noGrp="1"/>
          </p:cNvSpPr>
          <p:nvPr>
            <p:ph idx="1"/>
          </p:nvPr>
        </p:nvSpPr>
        <p:spPr>
          <a:xfrm>
            <a:off x="311285" y="1001950"/>
            <a:ext cx="11194915" cy="5787956"/>
          </a:xfrm>
        </p:spPr>
        <p:txBody>
          <a:bodyPr>
            <a:noAutofit/>
          </a:bodyPr>
          <a:lstStyle/>
          <a:p>
            <a:r>
              <a:rPr lang="en-US" sz="2600" dirty="0"/>
              <a:t>Thinking of God as light, we should see the intrinsic quality of God is holiness.  </a:t>
            </a:r>
          </a:p>
          <a:p>
            <a:r>
              <a:rPr lang="en-US" sz="2600" dirty="0"/>
              <a:t>Folks use words like “righteousness” and “holiness” without really contemplating the word’s meaning it seems.  </a:t>
            </a:r>
          </a:p>
          <a:p>
            <a:r>
              <a:rPr lang="en-US" sz="2600" dirty="0"/>
              <a:t>In God’s word, we read God is love.  We read God is                               light.  However, God is also called “holy, holy, holy.”                                 The scriptures do not use this repetition without purpose.  </a:t>
            </a:r>
          </a:p>
          <a:p>
            <a:r>
              <a:rPr lang="en-US" sz="2600" dirty="0"/>
              <a:t>This is the very quality or nature of God.  </a:t>
            </a:r>
          </a:p>
          <a:p>
            <a:r>
              <a:rPr lang="en-US" sz="2600" dirty="0"/>
              <a:t>He commanded his children to be holy because He is holy, holy, holy.  </a:t>
            </a:r>
          </a:p>
          <a:p>
            <a:r>
              <a:rPr lang="en-US" sz="2600" b="1" dirty="0"/>
              <a:t>He calls Christians to partake of his divine nature and holiness.  </a:t>
            </a:r>
          </a:p>
          <a:p>
            <a:r>
              <a:rPr lang="en-US" sz="2600" dirty="0"/>
              <a:t>He instructs His followers to perfect holiness.  (See 1 Cor 13:12; 2 Cor 3:18; Heb 1:3; 1 Cor 15:49; Col 1:15; Col 3:10; Rom 8:29; 2 Cor 4:4; 2 Cor 7:1; Eph 4:24; 1 </a:t>
            </a:r>
            <a:r>
              <a:rPr lang="en-US" sz="2600" dirty="0" err="1"/>
              <a:t>Thes</a:t>
            </a:r>
            <a:r>
              <a:rPr lang="en-US" sz="2600" dirty="0"/>
              <a:t> 4:9; Heb 12:10; 1 Pet 1:15-16; Isa 6:3; and Rev 4:8.) </a:t>
            </a:r>
          </a:p>
          <a:p>
            <a:endParaRPr lang="en-US" sz="2600" dirty="0"/>
          </a:p>
        </p:txBody>
      </p:sp>
      <p:pic>
        <p:nvPicPr>
          <p:cNvPr id="5" name="Picture 4">
            <a:extLst>
              <a:ext uri="{FF2B5EF4-FFF2-40B4-BE49-F238E27FC236}">
                <a16:creationId xmlns:a16="http://schemas.microsoft.com/office/drawing/2014/main" id="{0A6520B3-0B16-4EF9-9676-3E2A0B2E5783}"/>
              </a:ext>
            </a:extLst>
          </p:cNvPr>
          <p:cNvPicPr>
            <a:picLocks noChangeAspect="1"/>
          </p:cNvPicPr>
          <p:nvPr/>
        </p:nvPicPr>
        <p:blipFill>
          <a:blip r:embed="rId2"/>
          <a:stretch>
            <a:fillRect/>
          </a:stretch>
        </p:blipFill>
        <p:spPr>
          <a:xfrm>
            <a:off x="9710446" y="2499259"/>
            <a:ext cx="2296727" cy="1722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16529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4CE4-098F-4E3D-A90D-D1F9ADC9377F}"/>
              </a:ext>
            </a:extLst>
          </p:cNvPr>
          <p:cNvSpPr>
            <a:spLocks noGrp="1"/>
          </p:cNvSpPr>
          <p:nvPr>
            <p:ph type="title"/>
          </p:nvPr>
        </p:nvSpPr>
        <p:spPr>
          <a:xfrm>
            <a:off x="3323617" y="0"/>
            <a:ext cx="8610600" cy="1293028"/>
          </a:xfrm>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29796DA8-9ED8-4454-9ED8-12C132AD3253}"/>
              </a:ext>
            </a:extLst>
          </p:cNvPr>
          <p:cNvSpPr>
            <a:spLocks noGrp="1"/>
          </p:cNvSpPr>
          <p:nvPr>
            <p:ph idx="1"/>
          </p:nvPr>
        </p:nvSpPr>
        <p:spPr>
          <a:xfrm>
            <a:off x="144776" y="1293028"/>
            <a:ext cx="9251004" cy="5564972"/>
          </a:xfrm>
        </p:spPr>
        <p:txBody>
          <a:bodyPr>
            <a:normAutofit lnSpcReduction="10000"/>
          </a:bodyPr>
          <a:lstStyle/>
          <a:p>
            <a:r>
              <a:rPr lang="en-US" dirty="0"/>
              <a:t>Human eyes have blind spots.  The key part of the human eye is the macula (or fovea centralis).  It is where the best reading and driving vision are located.  This is where humans get their 20/20 vision.  Diseases in the macula like macular degeneration cause damage that yields vision loss.  </a:t>
            </a:r>
          </a:p>
          <a:p>
            <a:r>
              <a:rPr lang="en-US" dirty="0"/>
              <a:t>However, just across the back of the eye from the macula is the optic nerve head.  From the optic nerve head, all the nerves spread throughout the back of the eye.  The optic nerve carries information from the eye to the brain and from the brain to the eyes.  Humans could not see without the optic nerve.  Diseases such as glaucoma cause damage to the optic nerve.  Thus, we cannot see without an optic nerve to carry the image to the brain, but we cannot see with the optic nerve as it does not gather image information as the photoreceptor cells.  </a:t>
            </a:r>
          </a:p>
          <a:p>
            <a:r>
              <a:rPr lang="en-US" dirty="0"/>
              <a:t>The optic nerve is a place in the back of the eye where there are no photoreceptors.  Thus, it is a blind spot, even though it is busy carrying information to and from the brain.  Eye care doctors use this as reference for tests frequently.</a:t>
            </a:r>
          </a:p>
          <a:p>
            <a:endParaRPr lang="en-US" dirty="0"/>
          </a:p>
        </p:txBody>
      </p:sp>
      <p:grpSp>
        <p:nvGrpSpPr>
          <p:cNvPr id="11" name="Group 10">
            <a:extLst>
              <a:ext uri="{FF2B5EF4-FFF2-40B4-BE49-F238E27FC236}">
                <a16:creationId xmlns:a16="http://schemas.microsoft.com/office/drawing/2014/main" id="{03EA17D0-A263-414A-B417-088ED96E2F74}"/>
              </a:ext>
            </a:extLst>
          </p:cNvPr>
          <p:cNvGrpSpPr/>
          <p:nvPr/>
        </p:nvGrpSpPr>
        <p:grpSpPr>
          <a:xfrm>
            <a:off x="9300519" y="3212758"/>
            <a:ext cx="2659398" cy="3262184"/>
            <a:chOff x="9290154" y="3212757"/>
            <a:chExt cx="2669763" cy="3113902"/>
          </a:xfrm>
        </p:grpSpPr>
        <p:grpSp>
          <p:nvGrpSpPr>
            <p:cNvPr id="9" name="Group 8">
              <a:extLst>
                <a:ext uri="{FF2B5EF4-FFF2-40B4-BE49-F238E27FC236}">
                  <a16:creationId xmlns:a16="http://schemas.microsoft.com/office/drawing/2014/main" id="{898F178D-67FD-4733-84B6-30A1372882B0}"/>
                </a:ext>
              </a:extLst>
            </p:cNvPr>
            <p:cNvGrpSpPr/>
            <p:nvPr/>
          </p:nvGrpSpPr>
          <p:grpSpPr>
            <a:xfrm>
              <a:off x="9290154" y="3212757"/>
              <a:ext cx="2669763" cy="3113902"/>
              <a:chOff x="9241277" y="3157223"/>
              <a:chExt cx="2663125" cy="2894831"/>
            </a:xfrm>
          </p:grpSpPr>
          <p:pic>
            <p:nvPicPr>
              <p:cNvPr id="5" name="Picture 2" descr="fundus">
                <a:extLst>
                  <a:ext uri="{FF2B5EF4-FFF2-40B4-BE49-F238E27FC236}">
                    <a16:creationId xmlns:a16="http://schemas.microsoft.com/office/drawing/2014/main" id="{832037A8-D97B-4771-87A1-D401085D2B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274505" y="3157223"/>
                <a:ext cx="2629897" cy="289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CBA9955-64DF-4A31-A7F6-90987C96681C}"/>
                  </a:ext>
                </a:extLst>
              </p:cNvPr>
              <p:cNvSpPr/>
              <p:nvPr/>
            </p:nvSpPr>
            <p:spPr>
              <a:xfrm>
                <a:off x="9241277" y="3429000"/>
                <a:ext cx="126459" cy="246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8A0A97C-E188-4BBB-B04F-C263B6D9B7AD}"/>
                  </a:ext>
                </a:extLst>
              </p:cNvPr>
              <p:cNvSpPr/>
              <p:nvPr/>
            </p:nvSpPr>
            <p:spPr>
              <a:xfrm>
                <a:off x="9296135" y="3457830"/>
                <a:ext cx="199286" cy="246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CE0E03-9817-48F4-B2A4-4AAA9AABB2FB}"/>
                  </a:ext>
                </a:extLst>
              </p:cNvPr>
              <p:cNvSpPr/>
              <p:nvPr/>
            </p:nvSpPr>
            <p:spPr>
              <a:xfrm>
                <a:off x="9496650" y="3865604"/>
                <a:ext cx="199286" cy="202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34B242B9-9211-4286-9A61-582F6A662982}"/>
                </a:ext>
              </a:extLst>
            </p:cNvPr>
            <p:cNvSpPr/>
            <p:nvPr/>
          </p:nvSpPr>
          <p:spPr>
            <a:xfrm>
              <a:off x="9687697" y="5700584"/>
              <a:ext cx="28832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vf2">
            <a:extLst>
              <a:ext uri="{FF2B5EF4-FFF2-40B4-BE49-F238E27FC236}">
                <a16:creationId xmlns:a16="http://schemas.microsoft.com/office/drawing/2014/main" id="{217034C0-C114-45E7-88E0-20C45BDA5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7736" y="1293028"/>
            <a:ext cx="25146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9785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8BE7-E8A2-400E-97DD-DEB0996688C9}"/>
              </a:ext>
            </a:extLst>
          </p:cNvPr>
          <p:cNvSpPr>
            <a:spLocks noGrp="1"/>
          </p:cNvSpPr>
          <p:nvPr>
            <p:ph type="title"/>
          </p:nvPr>
        </p:nvSpPr>
        <p:spPr>
          <a:xfrm>
            <a:off x="2895600" y="141796"/>
            <a:ext cx="8610600" cy="1293028"/>
          </a:xfrm>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4139ECB3-96FB-4060-B06B-4106ADC66489}"/>
              </a:ext>
            </a:extLst>
          </p:cNvPr>
          <p:cNvSpPr>
            <a:spLocks noGrp="1"/>
          </p:cNvSpPr>
          <p:nvPr>
            <p:ph idx="1"/>
          </p:nvPr>
        </p:nvSpPr>
        <p:spPr>
          <a:xfrm>
            <a:off x="685800" y="1040853"/>
            <a:ext cx="10820400" cy="4555255"/>
          </a:xfrm>
        </p:spPr>
        <p:txBody>
          <a:bodyPr>
            <a:normAutofit/>
          </a:bodyPr>
          <a:lstStyle/>
          <a:p>
            <a:r>
              <a:rPr lang="en-US" sz="2800" b="1" dirty="0"/>
              <a:t>It is easy for Christians to have blind spots to sin</a:t>
            </a:r>
            <a:r>
              <a:rPr lang="en-US" sz="2800" dirty="0"/>
              <a:t>.  </a:t>
            </a:r>
          </a:p>
          <a:p>
            <a:r>
              <a:rPr lang="en-US" sz="2800" dirty="0"/>
              <a:t>Sometimes we are self-righteous or justify ourselves.  </a:t>
            </a:r>
          </a:p>
          <a:p>
            <a:r>
              <a:rPr lang="en-US" sz="2800" dirty="0"/>
              <a:t>Sometimes, we exist in hypocrisy.  </a:t>
            </a:r>
          </a:p>
          <a:p>
            <a:r>
              <a:rPr lang="en-US" sz="2800" dirty="0"/>
              <a:t>It is often the lie of Satan or one that we have told ourselves.  </a:t>
            </a:r>
          </a:p>
          <a:p>
            <a:r>
              <a:rPr lang="en-US" sz="2800" dirty="0"/>
              <a:t>Christians often wrongfully try to compare themselves with others as a false standard.  </a:t>
            </a:r>
          </a:p>
          <a:p>
            <a:endParaRPr lang="en-US" sz="2800" dirty="0"/>
          </a:p>
        </p:txBody>
      </p:sp>
      <p:pic>
        <p:nvPicPr>
          <p:cNvPr id="4" name="Picture 2" descr="fundus">
            <a:extLst>
              <a:ext uri="{FF2B5EF4-FFF2-40B4-BE49-F238E27FC236}">
                <a16:creationId xmlns:a16="http://schemas.microsoft.com/office/drawing/2014/main" id="{EA648223-5378-4610-A8D7-ECD635D61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068" y="3949430"/>
            <a:ext cx="4369095" cy="290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vf2">
            <a:extLst>
              <a:ext uri="{FF2B5EF4-FFF2-40B4-BE49-F238E27FC236}">
                <a16:creationId xmlns:a16="http://schemas.microsoft.com/office/drawing/2014/main" id="{09403EE7-6498-4AEC-B2BD-E25F380F9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083" y="3949431"/>
            <a:ext cx="3746306" cy="27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8398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92E5-9820-4D97-8B78-FE3DB7D8D80C}"/>
              </a:ext>
            </a:extLst>
          </p:cNvPr>
          <p:cNvSpPr>
            <a:spLocks noGrp="1"/>
          </p:cNvSpPr>
          <p:nvPr>
            <p:ph type="title"/>
          </p:nvPr>
        </p:nvSpPr>
        <p:spPr>
          <a:xfrm>
            <a:off x="2983149" y="97277"/>
            <a:ext cx="8610600" cy="1293028"/>
          </a:xfrm>
        </p:spPr>
        <p:txBody>
          <a:bodyPr/>
          <a:lstStyle/>
          <a:p>
            <a:r>
              <a:rPr lang="en-US" b="1" dirty="0"/>
              <a:t>Blind spots</a:t>
            </a:r>
            <a:endParaRPr lang="en-US" dirty="0"/>
          </a:p>
        </p:txBody>
      </p:sp>
      <p:sp>
        <p:nvSpPr>
          <p:cNvPr id="3" name="Content Placeholder 2">
            <a:extLst>
              <a:ext uri="{FF2B5EF4-FFF2-40B4-BE49-F238E27FC236}">
                <a16:creationId xmlns:a16="http://schemas.microsoft.com/office/drawing/2014/main" id="{97053C06-A524-4298-B2C6-7A6E399867AE}"/>
              </a:ext>
            </a:extLst>
          </p:cNvPr>
          <p:cNvSpPr>
            <a:spLocks noGrp="1"/>
          </p:cNvSpPr>
          <p:nvPr>
            <p:ph idx="1"/>
          </p:nvPr>
        </p:nvSpPr>
        <p:spPr>
          <a:xfrm>
            <a:off x="272374" y="1390306"/>
            <a:ext cx="11233827" cy="5370418"/>
          </a:xfrm>
        </p:spPr>
        <p:txBody>
          <a:bodyPr>
            <a:normAutofit fontScale="92500" lnSpcReduction="10000"/>
          </a:bodyPr>
          <a:lstStyle/>
          <a:p>
            <a:r>
              <a:rPr lang="en-US" dirty="0"/>
              <a:t>Paul spoke of Jewish teachers in Romans 2:19 as “...confident that thou thyself art a guide of the blind, a light of them which are in darkness.”  </a:t>
            </a:r>
          </a:p>
          <a:p>
            <a:r>
              <a:rPr lang="en-US" dirty="0"/>
              <a:t>Similarly, Jesus challenged the scribes and Pharisees to see their blindness, “Woe unto you, </a:t>
            </a:r>
            <a:r>
              <a:rPr lang="en-US" i="1" dirty="0"/>
              <a:t>ye</a:t>
            </a:r>
            <a:r>
              <a:rPr lang="en-US" dirty="0"/>
              <a:t> blind guides, which say, Whosoever shall swear by the temple, it is nothing; but whosoever shall swear by the gold of the temple, he is a debtor! </a:t>
            </a:r>
            <a:r>
              <a:rPr lang="en-US" i="1" dirty="0"/>
              <a:t>Ye</a:t>
            </a:r>
            <a:r>
              <a:rPr lang="en-US" dirty="0"/>
              <a:t> fools and blind: for whether is greater, the gold, or the temple that </a:t>
            </a:r>
            <a:r>
              <a:rPr lang="en-US" dirty="0" err="1"/>
              <a:t>sanctifieth</a:t>
            </a:r>
            <a:r>
              <a:rPr lang="en-US" dirty="0"/>
              <a:t> the gold? And, Whosoever shall swear by the altar, it is nothing; but whosoever </a:t>
            </a:r>
            <a:r>
              <a:rPr lang="en-US" dirty="0" err="1"/>
              <a:t>sweareth</a:t>
            </a:r>
            <a:r>
              <a:rPr lang="en-US" dirty="0"/>
              <a:t> by the gift that is upon it, he is guilty.</a:t>
            </a:r>
            <a:r>
              <a:rPr lang="en-US" i="1" dirty="0"/>
              <a:t>  Ye</a:t>
            </a:r>
            <a:r>
              <a:rPr lang="en-US" dirty="0"/>
              <a:t> fools and blind: for whether </a:t>
            </a:r>
            <a:r>
              <a:rPr lang="en-US" i="1" dirty="0"/>
              <a:t>is</a:t>
            </a:r>
            <a:r>
              <a:rPr lang="en-US" dirty="0"/>
              <a:t> greater, the gift, or the altar that </a:t>
            </a:r>
            <a:r>
              <a:rPr lang="en-US" dirty="0" err="1"/>
              <a:t>sanctifieth</a:t>
            </a:r>
            <a:r>
              <a:rPr lang="en-US" dirty="0"/>
              <a:t> the gift?" (Matt 23:16-19).   </a:t>
            </a:r>
          </a:p>
          <a:p>
            <a:r>
              <a:rPr lang="en-US" dirty="0"/>
              <a:t>He continued in v23-28 “Woe unto you, scribes and Pharisees, hypocrites! for ye pay tithe of mint and anise and </a:t>
            </a:r>
            <a:r>
              <a:rPr lang="en-US" dirty="0" err="1"/>
              <a:t>cummin</a:t>
            </a:r>
            <a:r>
              <a:rPr lang="en-US" dirty="0"/>
              <a:t>, and have omitted the weightier </a:t>
            </a:r>
            <a:r>
              <a:rPr lang="en-US" i="1" dirty="0"/>
              <a:t>matters</a:t>
            </a:r>
            <a:r>
              <a:rPr lang="en-US" dirty="0"/>
              <a:t> of the law, judgment, mercy, and faith: these ought ye to have done, and not to leave the other undone.</a:t>
            </a:r>
            <a:r>
              <a:rPr lang="en-US" b="1" dirty="0"/>
              <a:t> </a:t>
            </a:r>
            <a:r>
              <a:rPr lang="en-US" i="1" dirty="0"/>
              <a:t>Ye</a:t>
            </a:r>
            <a:r>
              <a:rPr lang="en-US" dirty="0"/>
              <a:t> blind guides, which strain at a gnat, and swallow a camel.</a:t>
            </a:r>
            <a:r>
              <a:rPr lang="en-US" b="1" dirty="0"/>
              <a:t> </a:t>
            </a:r>
            <a:r>
              <a:rPr lang="en-US" dirty="0"/>
              <a:t>Woe unto you, scribes and Pharisees, hypocrites! for ye make clean the outside of the cup and of the platter, but within they are full of extortion and excess.</a:t>
            </a:r>
            <a:r>
              <a:rPr lang="en-US" b="1" dirty="0"/>
              <a:t> </a:t>
            </a:r>
            <a:r>
              <a:rPr lang="en-US" dirty="0"/>
              <a:t> </a:t>
            </a:r>
            <a:r>
              <a:rPr lang="en-US" i="1" dirty="0"/>
              <a:t>Thou</a:t>
            </a:r>
            <a:r>
              <a:rPr lang="en-US" dirty="0"/>
              <a:t> blind Pharisee, cleanse first that </a:t>
            </a:r>
            <a:r>
              <a:rPr lang="en-US" i="1" dirty="0"/>
              <a:t>which is</a:t>
            </a:r>
            <a:r>
              <a:rPr lang="en-US" dirty="0"/>
              <a:t> within the cup and platter, that the outside of them may be clean also.</a:t>
            </a:r>
            <a:r>
              <a:rPr lang="en-US" b="1" dirty="0">
                <a:hlinkClick r:id="rId2" tooltip="Matthew 23:27 KJV verse detail"/>
              </a:rPr>
              <a:t> </a:t>
            </a:r>
            <a:r>
              <a:rPr lang="en-US" dirty="0"/>
              <a:t> Woe unto you, scribes and Pharisees, hypocrites! for ye are like unto whited </a:t>
            </a:r>
            <a:r>
              <a:rPr lang="en-US" dirty="0" err="1"/>
              <a:t>sepulchres</a:t>
            </a:r>
            <a:r>
              <a:rPr lang="en-US" dirty="0"/>
              <a:t>, which indeed appear beautiful outward, but are within full of dead </a:t>
            </a:r>
            <a:r>
              <a:rPr lang="en-US" i="1" dirty="0"/>
              <a:t>men's</a:t>
            </a:r>
            <a:r>
              <a:rPr lang="en-US" dirty="0"/>
              <a:t> bones, and of all uncleanness</a:t>
            </a:r>
            <a:r>
              <a:rPr lang="en-US"/>
              <a:t>.</a:t>
            </a:r>
            <a:r>
              <a:rPr lang="en-US" b="1"/>
              <a:t> </a:t>
            </a:r>
            <a:r>
              <a:rPr lang="en-US"/>
              <a:t>Even </a:t>
            </a:r>
            <a:r>
              <a:rPr lang="en-US" dirty="0"/>
              <a:t>so ye also outwardly appear righteous unto men, but within ye are full of hypocrisy and iniquity.” </a:t>
            </a:r>
          </a:p>
        </p:txBody>
      </p:sp>
    </p:spTree>
    <p:extLst>
      <p:ext uri="{BB962C8B-B14F-4D97-AF65-F5344CB8AC3E}">
        <p14:creationId xmlns:p14="http://schemas.microsoft.com/office/powerpoint/2010/main" val="18478140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3266</Words>
  <Application>Microsoft Office PowerPoint</Application>
  <PresentationFormat>Widescreen</PresentationFormat>
  <Paragraphs>145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Vapor Trail</vt:lpstr>
      <vt:lpstr>PowerPoint Presentation</vt:lpstr>
      <vt:lpstr>Light Lesson 2   A Story of Light: Part 2  </vt:lpstr>
      <vt:lpstr>Introduction</vt:lpstr>
      <vt:lpstr>Reflecting  God’s Light</vt:lpstr>
      <vt:lpstr>Reflecting God’s Light</vt:lpstr>
      <vt:lpstr>Reflecting God’s Light</vt:lpstr>
      <vt:lpstr>Blind spots</vt:lpstr>
      <vt:lpstr>Blind spots</vt:lpstr>
      <vt:lpstr>Blind spots</vt:lpstr>
      <vt:lpstr>Blind spots</vt:lpstr>
      <vt:lpstr>Blind spots</vt:lpstr>
      <vt:lpstr>Blind spots</vt:lpstr>
      <vt:lpstr>Walk by Faith Not by Sight</vt:lpstr>
      <vt:lpstr>Walk by Faith Not by Sight</vt:lpstr>
      <vt:lpstr>Walk by Faith Not by Sight</vt:lpstr>
      <vt:lpstr>Walk by Faith Not by Sight</vt:lpstr>
      <vt:lpstr>Temporal Versus Eternal Seen Versus Unseen </vt:lpstr>
      <vt:lpstr>Christian Warfare and Armor of Light  </vt:lpstr>
      <vt:lpstr>Lift Up Your Eyes</vt:lpstr>
      <vt:lpstr>Lift Up Your Eyes</vt:lpstr>
      <vt:lpstr>In the Twinkling Of An Eye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2019-08-11T22:45:29Z</dcterms:created>
  <dcterms:modified xsi:type="dcterms:W3CDTF">2019-08-11T22:45:52Z</dcterms:modified>
</cp:coreProperties>
</file>